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3"/>
  </p:sldMasterIdLst>
  <p:notesMasterIdLst>
    <p:notesMasterId r:id="rId5"/>
  </p:notesMasterIdLst>
  <p:handoutMasterIdLst>
    <p:handoutMasterId r:id="rId47"/>
  </p:handoutMasterIdLst>
  <p:sldIdLst>
    <p:sldId id="548" r:id="rId4"/>
    <p:sldId id="1036" r:id="rId6"/>
    <p:sldId id="1079" r:id="rId7"/>
    <p:sldId id="1146" r:id="rId8"/>
    <p:sldId id="1038" r:id="rId9"/>
    <p:sldId id="1081" r:id="rId10"/>
    <p:sldId id="1147" r:id="rId11"/>
    <p:sldId id="1180" r:id="rId12"/>
    <p:sldId id="1121" r:id="rId13"/>
    <p:sldId id="1182" r:id="rId14"/>
    <p:sldId id="1082" r:id="rId15"/>
    <p:sldId id="1120" r:id="rId16"/>
    <p:sldId id="1148" r:id="rId17"/>
    <p:sldId id="1078" r:id="rId18"/>
    <p:sldId id="1119" r:id="rId19"/>
    <p:sldId id="1047" r:id="rId20"/>
    <p:sldId id="1102" r:id="rId21"/>
    <p:sldId id="1103" r:id="rId22"/>
    <p:sldId id="1104" r:id="rId23"/>
    <p:sldId id="1107" r:id="rId24"/>
    <p:sldId id="1105" r:id="rId25"/>
    <p:sldId id="1106" r:id="rId26"/>
    <p:sldId id="1145" r:id="rId27"/>
    <p:sldId id="1108" r:id="rId28"/>
    <p:sldId id="1110" r:id="rId29"/>
    <p:sldId id="1112" r:id="rId30"/>
    <p:sldId id="1111" r:id="rId31"/>
    <p:sldId id="1115" r:id="rId32"/>
    <p:sldId id="1118" r:id="rId33"/>
    <p:sldId id="1149" r:id="rId34"/>
    <p:sldId id="1150" r:id="rId35"/>
    <p:sldId id="1151" r:id="rId36"/>
    <p:sldId id="1116" r:id="rId37"/>
    <p:sldId id="1117" r:id="rId38"/>
    <p:sldId id="1113" r:id="rId39"/>
    <p:sldId id="1114" r:id="rId40"/>
    <p:sldId id="1184" r:id="rId41"/>
    <p:sldId id="1186" r:id="rId42"/>
    <p:sldId id="1040" r:id="rId43"/>
    <p:sldId id="1187" r:id="rId44"/>
    <p:sldId id="1046" r:id="rId45"/>
    <p:sldId id="1052"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8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4524" autoAdjust="0"/>
  </p:normalViewPr>
  <p:slideViewPr>
    <p:cSldViewPr showGuides="1">
      <p:cViewPr varScale="1">
        <p:scale>
          <a:sx n="90" d="100"/>
          <a:sy n="90" d="100"/>
        </p:scale>
        <p:origin x="632" y="52"/>
      </p:cViewPr>
      <p:guideLst>
        <p:guide orient="horz" pos="2164"/>
        <p:guide pos="384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0" Type="http://schemas.openxmlformats.org/officeDocument/2006/relationships/tableStyles" Target="tableStyles.xml"/><Relationship Id="rId5" Type="http://schemas.openxmlformats.org/officeDocument/2006/relationships/notesMaster" Target="notesMasters/notesMaster1.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handoutMaster" Target="handoutMasters/handoutMaster1.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ea typeface="宋体" panose="02010600030101010101" pitchFamily="2" charset="-122"/>
              </a:defRPr>
            </a:lvl1pPr>
          </a:lstStyle>
          <a:p>
            <a:pPr>
              <a:defRPr/>
            </a:pPr>
            <a:endParaRPr lang="en-US" altLang="zh-CN"/>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ea typeface="宋体" panose="02010600030101010101" pitchFamily="2" charset="-122"/>
              </a:defRPr>
            </a:lvl1pPr>
          </a:lstStyle>
          <a:p>
            <a:pPr>
              <a:defRPr/>
            </a:pPr>
            <a:endParaRPr lang="en-US" altLang="zh-CN"/>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ea typeface="宋体" panose="02010600030101010101" pitchFamily="2" charset="-122"/>
              </a:defRPr>
            </a:lvl1pPr>
          </a:lstStyle>
          <a:p>
            <a:pPr>
              <a:defRPr/>
            </a:pPr>
            <a:endParaRPr lang="en-US" altLang="zh-CN"/>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vl1pPr>
          </a:lstStyle>
          <a:p>
            <a:pPr>
              <a:defRPr/>
            </a:pPr>
            <a:fld id="{DD68860E-BE8D-4CA5-A872-E1CD08D18E03}"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ea typeface="宋体" panose="02010600030101010101"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ea typeface="宋体" panose="02010600030101010101" pitchFamily="2"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ea typeface="宋体" panose="02010600030101010101"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vl1pPr>
          </a:lstStyle>
          <a:p>
            <a:pPr>
              <a:defRPr/>
            </a:pPr>
            <a:fld id="{17651ED6-555D-4B04-8361-F8AA02E20B8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ea typeface="等线" panose="02010600030101010101" pitchFamily="2" charset="-122"/>
            </a:endParaRPr>
          </a:p>
        </p:txBody>
      </p:sp>
      <p:sp>
        <p:nvSpPr>
          <p:cNvPr id="922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Times" panose="00000500000000020000" pitchFamily="18" charset="0"/>
                <a:ea typeface="宋体" panose="02010600030101010101" pitchFamily="2" charset="-122"/>
              </a:defRPr>
            </a:lvl1pPr>
            <a:lvl2pPr marL="742950" indent="-285750">
              <a:defRPr sz="2800">
                <a:solidFill>
                  <a:schemeClr val="tx1"/>
                </a:solidFill>
                <a:latin typeface="Times" panose="00000500000000020000" pitchFamily="18" charset="0"/>
                <a:ea typeface="宋体" panose="02010600030101010101" pitchFamily="2" charset="-122"/>
              </a:defRPr>
            </a:lvl2pPr>
            <a:lvl3pPr marL="1143000" indent="-228600">
              <a:defRPr sz="2800">
                <a:solidFill>
                  <a:schemeClr val="tx1"/>
                </a:solidFill>
                <a:latin typeface="Times" panose="00000500000000020000" pitchFamily="18" charset="0"/>
                <a:ea typeface="宋体" panose="02010600030101010101" pitchFamily="2" charset="-122"/>
              </a:defRPr>
            </a:lvl3pPr>
            <a:lvl4pPr marL="1600200" indent="-228600">
              <a:defRPr sz="2800">
                <a:solidFill>
                  <a:schemeClr val="tx1"/>
                </a:solidFill>
                <a:latin typeface="Times" panose="00000500000000020000" pitchFamily="18" charset="0"/>
                <a:ea typeface="宋体" panose="02010600030101010101" pitchFamily="2" charset="-122"/>
              </a:defRPr>
            </a:lvl4pPr>
            <a:lvl5pPr marL="2057400" indent="-228600">
              <a:defRPr sz="2800">
                <a:solidFill>
                  <a:schemeClr val="tx1"/>
                </a:solidFill>
                <a:latin typeface="Times" panose="00000500000000020000" pitchFamily="18" charset="0"/>
                <a:ea typeface="宋体" panose="02010600030101010101" pitchFamily="2" charset="-122"/>
              </a:defRPr>
            </a:lvl5pPr>
            <a:lvl6pPr marL="2514600" indent="-228600" eaLnBrk="0" fontAlgn="base" hangingPunct="0">
              <a:spcBef>
                <a:spcPct val="0"/>
              </a:spcBef>
              <a:spcAft>
                <a:spcPct val="0"/>
              </a:spcAft>
              <a:defRPr sz="2800">
                <a:solidFill>
                  <a:schemeClr val="tx1"/>
                </a:solidFill>
                <a:latin typeface="Times" panose="00000500000000020000" pitchFamily="18" charset="0"/>
                <a:ea typeface="宋体" panose="02010600030101010101" pitchFamily="2" charset="-122"/>
              </a:defRPr>
            </a:lvl6pPr>
            <a:lvl7pPr marL="2971800" indent="-228600" eaLnBrk="0" fontAlgn="base" hangingPunct="0">
              <a:spcBef>
                <a:spcPct val="0"/>
              </a:spcBef>
              <a:spcAft>
                <a:spcPct val="0"/>
              </a:spcAft>
              <a:defRPr sz="2800">
                <a:solidFill>
                  <a:schemeClr val="tx1"/>
                </a:solidFill>
                <a:latin typeface="Times" panose="00000500000000020000" pitchFamily="18" charset="0"/>
                <a:ea typeface="宋体" panose="02010600030101010101" pitchFamily="2" charset="-122"/>
              </a:defRPr>
            </a:lvl7pPr>
            <a:lvl8pPr marL="3429000" indent="-228600" eaLnBrk="0" fontAlgn="base" hangingPunct="0">
              <a:spcBef>
                <a:spcPct val="0"/>
              </a:spcBef>
              <a:spcAft>
                <a:spcPct val="0"/>
              </a:spcAft>
              <a:defRPr sz="2800">
                <a:solidFill>
                  <a:schemeClr val="tx1"/>
                </a:solidFill>
                <a:latin typeface="Times" panose="00000500000000020000" pitchFamily="18" charset="0"/>
                <a:ea typeface="宋体" panose="02010600030101010101" pitchFamily="2" charset="-122"/>
              </a:defRPr>
            </a:lvl8pPr>
            <a:lvl9pPr marL="3886200" indent="-228600" eaLnBrk="0" fontAlgn="base" hangingPunct="0">
              <a:spcBef>
                <a:spcPct val="0"/>
              </a:spcBef>
              <a:spcAft>
                <a:spcPct val="0"/>
              </a:spcAft>
              <a:defRPr sz="2800">
                <a:solidFill>
                  <a:schemeClr val="tx1"/>
                </a:solidFill>
                <a:latin typeface="Times" panose="00000500000000020000" pitchFamily="18" charset="0"/>
                <a:ea typeface="宋体" panose="02010600030101010101"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4A580D85-03D4-4DEB-A067-E43F9B737317}" type="slidenum">
              <a:rPr kumimoji="0" lang="en-US" altLang="zh-CN" sz="1200" b="0" i="0" u="none" strike="noStrike" kern="1200" cap="none" spc="0" normalizeH="0" baseline="0" noProof="0" smtClean="0">
                <a:ln>
                  <a:noFill/>
                </a:ln>
                <a:solidFill>
                  <a:prstClr val="black"/>
                </a:solidFill>
                <a:effectLst/>
                <a:uLnTx/>
                <a:uFillTx/>
                <a:latin typeface="Times" panose="00000500000000020000" pitchFamily="18" charset="0"/>
                <a:ea typeface="宋体" panose="02010600030101010101"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Times" panose="00000500000000020000" pitchFamily="18" charset="0"/>
              <a:ea typeface="宋体" panose="02010600030101010101"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b="0" i="0" dirty="0">
                <a:solidFill>
                  <a:srgbClr val="05073B"/>
                </a:solidFill>
                <a:effectLst/>
                <a:latin typeface="-apple-system"/>
              </a:rPr>
              <a:t>引入金字塔结构主要是为了实现图像的多尺度特征提取，增强特征对尺度变化的适应性。</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17651ED6-555D-4B04-8361-F8AA02E20B83}"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7651ED6-555D-4B04-8361-F8AA02E20B83}"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固定窗口大小：</a:t>
            </a:r>
            <a:r>
              <a:rPr lang="en-US" altLang="zh-CN"/>
              <a:t>64</a:t>
            </a:r>
            <a:r>
              <a:rPr lang="en-US" altLang="en-US"/>
              <a:t>×</a:t>
            </a:r>
            <a:r>
              <a:rPr lang="en-US" altLang="zh-CN"/>
              <a:t>128</a:t>
            </a:r>
            <a:r>
              <a:rPr lang="zh-CN" altLang="en-US"/>
              <a:t>像素（适合行人检测的标准窗口）。</a:t>
            </a:r>
            <a:endParaRPr lang="zh-CN" altLang="en-US"/>
          </a:p>
          <a:p>
            <a:r>
              <a:rPr lang="zh-CN" altLang="en-US"/>
              <a:t>多尺度金字塔：缩放图像，保证不同尺度的行人都能被检测到。</a:t>
            </a:r>
            <a:endParaRPr lang="zh-CN" altLang="en-US"/>
          </a:p>
          <a:p>
            <a:r>
              <a:rPr lang="zh-CN" altLang="en-US"/>
              <a:t>滑动窗口：在每个尺度上滑动检测。</a:t>
            </a:r>
            <a:endParaRPr lang="zh-CN" altLang="en-US"/>
          </a:p>
          <a:p>
            <a:r>
              <a:rPr lang="zh-CN" altLang="en-US"/>
              <a:t>结果合并：使用</a:t>
            </a:r>
            <a:r>
              <a:rPr lang="en-US" altLang="zh-CN"/>
              <a:t>NMS</a:t>
            </a:r>
            <a:r>
              <a:rPr lang="zh-CN" altLang="en-US"/>
              <a:t>和尺度映射统一检测结果。</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最终的</a:t>
            </a:r>
            <a:r>
              <a:rPr lang="en-US" altLang="zh-CN"/>
              <a:t>w</a:t>
            </a:r>
            <a:r>
              <a:rPr lang="zh-CN" altLang="en-US"/>
              <a:t>和</a:t>
            </a:r>
            <a:r>
              <a:rPr lang="en-US" altLang="zh-CN"/>
              <a:t>h</a:t>
            </a:r>
            <a:r>
              <a:rPr lang="zh-CN" altLang="en-US"/>
              <a:t>是如何得到的？？？</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r>
              <a:rPr lang="zh-CN" altLang="en-US" dirty="0"/>
              <a:t>在每个像素点上，计算梯度幅度和梯度</a:t>
            </a:r>
            <a:r>
              <a:rPr lang="zh-CN" altLang="en-US" dirty="0"/>
              <a:t>方向</a:t>
            </a:r>
            <a:endParaRPr lang="zh-CN" altLang="en-US" dirty="0"/>
          </a:p>
          <a:p>
            <a:pPr marL="171450" indent="-171450">
              <a:buFont typeface="Arial" panose="020B0604020202020204" pitchFamily="34" charset="0"/>
              <a:buChar char="•"/>
            </a:pPr>
            <a:r>
              <a:rPr lang="en-US" altLang="zh-CN" dirty="0"/>
              <a:t> </a:t>
            </a: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171450" indent="-171450">
              <a:buFont typeface="Arial" panose="020B0604020202020204" pitchFamily="34" charset="0"/>
              <a:buChar char="•"/>
            </a:pP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2335"/>
          </a:p>
        </p:txBody>
      </p:sp>
      <p:sp>
        <p:nvSpPr>
          <p:cNvPr id="3" name="矩形 2"/>
          <p:cNvSpPr/>
          <p:nvPr/>
        </p:nvSpPr>
        <p:spPr>
          <a:xfrm>
            <a:off x="84669" y="1449706"/>
            <a:ext cx="12026900" cy="152781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4" name="矩形 3"/>
          <p:cNvSpPr/>
          <p:nvPr/>
        </p:nvSpPr>
        <p:spPr>
          <a:xfrm>
            <a:off x="84669" y="1396366"/>
            <a:ext cx="12026900" cy="1219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5" name="矩形 4"/>
          <p:cNvSpPr/>
          <p:nvPr/>
        </p:nvSpPr>
        <p:spPr>
          <a:xfrm>
            <a:off x="84669" y="2977516"/>
            <a:ext cx="12026900" cy="1104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9" name="副标题 8"/>
          <p:cNvSpPr>
            <a:spLocks noGrp="1"/>
          </p:cNvSpPr>
          <p:nvPr>
            <p:ph type="subTitle" idx="1"/>
          </p:nvPr>
        </p:nvSpPr>
        <p:spPr>
          <a:xfrm>
            <a:off x="1727200" y="3200400"/>
            <a:ext cx="8534400" cy="1600200"/>
          </a:xfrm>
        </p:spPr>
        <p:txBody>
          <a:bodyPr/>
          <a:lstStyle>
            <a:lvl1pPr marL="0" indent="0" algn="ctr">
              <a:buNone/>
              <a:defRPr sz="2165">
                <a:solidFill>
                  <a:schemeClr val="tx2"/>
                </a:solidFill>
              </a:defRPr>
            </a:lvl1pPr>
            <a:lvl2pPr marL="381000" indent="0" algn="ctr">
              <a:buNone/>
            </a:lvl2pPr>
            <a:lvl3pPr marL="762000" indent="0" algn="ctr">
              <a:buNone/>
            </a:lvl3pPr>
            <a:lvl4pPr marL="1143000" indent="0" algn="ctr">
              <a:buNone/>
            </a:lvl4pPr>
            <a:lvl5pPr marL="1524000" indent="0" algn="ctr">
              <a:buNone/>
            </a:lvl5pPr>
            <a:lvl6pPr marL="1905000" indent="0" algn="ctr">
              <a:buNone/>
            </a:lvl6pPr>
            <a:lvl7pPr marL="2286000" indent="0" algn="ctr">
              <a:buNone/>
            </a:lvl7pPr>
            <a:lvl8pPr marL="2667000" indent="0" algn="ctr">
              <a:buNone/>
            </a:lvl8pPr>
            <a:lvl9pPr marL="3048000" indent="0" algn="ctr">
              <a:buNone/>
            </a:lvl9pPr>
          </a:lstStyle>
          <a:p>
            <a:r>
              <a:rPr lang="zh-CN" altLang="en-US"/>
              <a:t>单击此处编辑母版副标题样式</a:t>
            </a:r>
            <a:endParaRPr lang="en-US"/>
          </a:p>
        </p:txBody>
      </p:sp>
      <p:sp>
        <p:nvSpPr>
          <p:cNvPr id="8" name="标题 7"/>
          <p:cNvSpPr>
            <a:spLocks noGrp="1"/>
          </p:cNvSpPr>
          <p:nvPr>
            <p:ph type="ctrTitle"/>
          </p:nvPr>
        </p:nvSpPr>
        <p:spPr>
          <a:xfrm>
            <a:off x="609600" y="1505932"/>
            <a:ext cx="10972800" cy="1470025"/>
          </a:xfrm>
        </p:spPr>
        <p:txBody>
          <a:bodyPr anchor="ctr"/>
          <a:lstStyle>
            <a:lvl1pPr algn="ctr">
              <a:defRPr lang="en-US" dirty="0">
                <a:solidFill>
                  <a:srgbClr val="FFFFFF"/>
                </a:solidFill>
              </a:defRPr>
            </a:lvl1pPr>
          </a:lstStyle>
          <a:p>
            <a:r>
              <a:rPr lang="zh-CN" altLang="en-US"/>
              <a:t>单击此处编辑母版标题样式</a:t>
            </a:r>
            <a:endParaRPr lang="en-US"/>
          </a:p>
        </p:txBody>
      </p:sp>
      <p:sp>
        <p:nvSpPr>
          <p:cNvPr id="6" name="日期占位符 27"/>
          <p:cNvSpPr>
            <a:spLocks noGrp="1"/>
          </p:cNvSpPr>
          <p:nvPr>
            <p:ph type="dt" sz="half" idx="10"/>
          </p:nvPr>
        </p:nvSpPr>
        <p:spPr/>
        <p:txBody>
          <a:bodyPr/>
          <a:lstStyle>
            <a:lvl1pPr>
              <a:defRPr/>
            </a:lvl1pPr>
          </a:lstStyle>
          <a:p>
            <a:pPr>
              <a:defRPr/>
            </a:pPr>
            <a:endParaRPr lang="en-US" altLang="zh-CN"/>
          </a:p>
        </p:txBody>
      </p:sp>
      <p:sp>
        <p:nvSpPr>
          <p:cNvPr id="7" name="页脚占位符 16"/>
          <p:cNvSpPr>
            <a:spLocks noGrp="1"/>
          </p:cNvSpPr>
          <p:nvPr>
            <p:ph type="ftr" sz="quarter" idx="11"/>
          </p:nvPr>
        </p:nvSpPr>
        <p:spPr/>
        <p:txBody>
          <a:bodyPr/>
          <a:lstStyle>
            <a:lvl1pPr>
              <a:defRPr/>
            </a:lvl1pPr>
          </a:lstStyle>
          <a:p>
            <a:pPr>
              <a:defRPr/>
            </a:pPr>
            <a:endParaRPr lang="en-US" altLang="zh-CN"/>
          </a:p>
        </p:txBody>
      </p:sp>
      <p:sp>
        <p:nvSpPr>
          <p:cNvPr id="10" name="灯片编号占位符 28"/>
          <p:cNvSpPr>
            <a:spLocks noGrp="1"/>
          </p:cNvSpPr>
          <p:nvPr>
            <p:ph type="sldNum" sz="quarter" idx="12"/>
          </p:nvPr>
        </p:nvSpPr>
        <p:spPr/>
        <p:txBody>
          <a:bodyPr/>
          <a:lstStyle>
            <a:lvl1pPr>
              <a:defRPr/>
            </a:lvl1pPr>
          </a:lstStyle>
          <a:p>
            <a:pPr>
              <a:defRPr/>
            </a:pPr>
            <a:fld id="{65B96529-472F-4475-9AAD-5E1E3D4FC6F5}"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A50ECE14-9E52-479A-8FC9-0264E7AFFE99}"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68224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219200" y="274642"/>
            <a:ext cx="7416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A18F301D-3353-4C3C-BB6E-63E9C6B01356}"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534584" y="214313"/>
            <a:ext cx="10405533" cy="591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68498D84-96BA-41C2-BB59-2FF4958F6D0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7" y="214314"/>
            <a:ext cx="10390716" cy="1462087"/>
          </a:xfrm>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1576917" y="2017714"/>
            <a:ext cx="508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860117" y="2017714"/>
            <a:ext cx="508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860117" y="4151314"/>
            <a:ext cx="5080000" cy="1981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日期占位符 13"/>
          <p:cNvSpPr>
            <a:spLocks noGrp="1"/>
          </p:cNvSpPr>
          <p:nvPr>
            <p:ph type="dt" sz="half" idx="10"/>
          </p:nvPr>
        </p:nvSpPr>
        <p:spPr/>
        <p:txBody>
          <a:bodyPr/>
          <a:lstStyle>
            <a:lvl1pPr>
              <a:defRPr/>
            </a:lvl1pPr>
          </a:lstStyle>
          <a:p>
            <a:pPr>
              <a:defRPr/>
            </a:pPr>
            <a:endParaRPr lang="en-US" altLang="zh-CN"/>
          </a:p>
        </p:txBody>
      </p:sp>
      <p:sp>
        <p:nvSpPr>
          <p:cNvPr id="7" name="页脚占位符 2"/>
          <p:cNvSpPr>
            <a:spLocks noGrp="1"/>
          </p:cNvSpPr>
          <p:nvPr>
            <p:ph type="ftr" sz="quarter" idx="11"/>
          </p:nvPr>
        </p:nvSpPr>
        <p:spPr/>
        <p:txBody>
          <a:bodyPr/>
          <a:lstStyle>
            <a:lvl1pPr>
              <a:defRPr/>
            </a:lvl1pPr>
          </a:lstStyle>
          <a:p>
            <a:pPr>
              <a:defRPr/>
            </a:pPr>
            <a:endParaRPr lang="en-US" altLang="zh-CN"/>
          </a:p>
        </p:txBody>
      </p:sp>
      <p:sp>
        <p:nvSpPr>
          <p:cNvPr id="8" name="灯片编号占位符 22"/>
          <p:cNvSpPr>
            <a:spLocks noGrp="1"/>
          </p:cNvSpPr>
          <p:nvPr>
            <p:ph type="sldNum" sz="quarter" idx="12"/>
          </p:nvPr>
        </p:nvSpPr>
        <p:spPr/>
        <p:txBody>
          <a:bodyPr/>
          <a:lstStyle>
            <a:lvl1pPr>
              <a:defRPr/>
            </a:lvl1pPr>
          </a:lstStyle>
          <a:p>
            <a:pPr>
              <a:defRPr/>
            </a:pPr>
            <a:fld id="{37474C71-7133-43D0-84DD-C4E13D40B6EC}" type="slidenum">
              <a:rPr lang="en-US" altLang="zh-CN"/>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685800"/>
          </a:xfrm>
        </p:spPr>
        <p:txBody>
          <a:bodyPr/>
          <a:lstStyle/>
          <a:p>
            <a:r>
              <a:rPr lang="en-US"/>
              <a:t>Click to edit Master title style</a:t>
            </a:r>
            <a:endParaRPr lang="en-US"/>
          </a:p>
        </p:txBody>
      </p:sp>
      <p:sp>
        <p:nvSpPr>
          <p:cNvPr id="3" name="Text Placeholder 2"/>
          <p:cNvSpPr>
            <a:spLocks noGrp="1"/>
          </p:cNvSpPr>
          <p:nvPr>
            <p:ph type="body" sz="half" idx="1"/>
          </p:nvPr>
        </p:nvSpPr>
        <p:spPr>
          <a:xfrm>
            <a:off x="304800" y="762000"/>
            <a:ext cx="5613400" cy="5715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21400" y="762000"/>
            <a:ext cx="5615517" cy="571500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12"/>
          <p:cNvSpPr>
            <a:spLocks noGrp="1" noChangeArrowheads="1"/>
          </p:cNvSpPr>
          <p:nvPr>
            <p:ph type="ftr" sz="quarter" idx="10"/>
          </p:nvPr>
        </p:nvSpPr>
        <p:spPr/>
        <p:txBody>
          <a:bodyPr/>
          <a:lstStyle>
            <a:lvl1pPr>
              <a:defRPr/>
            </a:lvl1pPr>
          </a:lstStyle>
          <a:p>
            <a:pPr>
              <a:defRPr/>
            </a:pPr>
            <a:r>
              <a:rPr lang="en-US" altLang="en-US"/>
              <a:t>Copyright © 2001, 2003, Andrew W. Moore</a:t>
            </a:r>
            <a:endParaRPr lang="en-US"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FA1262A0-B97C-4C2A-8D55-FACB4B9937E8}" type="datetime1">
              <a:rPr lang="zh-CN" altLang="en-US" smtClean="0"/>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16412984-61B8-419E-B8B0-3ABA60C5324B}" type="slidenum">
              <a:rPr lang="en-US" altLang="zh-CN"/>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Ref idx="1003">
        <a:schemeClr val="bg1"/>
      </p:bgRef>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2160"/>
          </a:p>
        </p:txBody>
      </p:sp>
      <p:sp>
        <p:nvSpPr>
          <p:cNvPr id="6" name="矩形 5"/>
          <p:cNvSpPr/>
          <p:nvPr/>
        </p:nvSpPr>
        <p:spPr>
          <a:xfrm>
            <a:off x="82550" y="1186257"/>
            <a:ext cx="12026900" cy="152611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7" name="矩形 6"/>
          <p:cNvSpPr/>
          <p:nvPr/>
        </p:nvSpPr>
        <p:spPr>
          <a:xfrm>
            <a:off x="82550" y="1133338"/>
            <a:ext cx="12026900" cy="12065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10" name="矩形 9"/>
          <p:cNvSpPr/>
          <p:nvPr/>
        </p:nvSpPr>
        <p:spPr>
          <a:xfrm>
            <a:off x="82550" y="2712373"/>
            <a:ext cx="12026900" cy="112184"/>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9" name="副标题 8"/>
          <p:cNvSpPr>
            <a:spLocks noGrp="1"/>
          </p:cNvSpPr>
          <p:nvPr>
            <p:ph type="subTitle" idx="1"/>
          </p:nvPr>
        </p:nvSpPr>
        <p:spPr>
          <a:xfrm>
            <a:off x="1727200" y="3200400"/>
            <a:ext cx="8534400" cy="1600200"/>
          </a:xfrm>
        </p:spPr>
        <p:txBody>
          <a:bodyPr/>
          <a:lstStyle>
            <a:lvl1pPr marL="0" indent="0" algn="ctr">
              <a:buNone/>
              <a:defRPr sz="3120">
                <a:solidFill>
                  <a:schemeClr val="tx2"/>
                </a:solidFill>
              </a:defRPr>
            </a:lvl1pPr>
            <a:lvl2pPr marL="548640" indent="0" algn="ctr">
              <a:buNone/>
            </a:lvl2pPr>
            <a:lvl3pPr marL="1097280" indent="0" algn="ctr">
              <a:buNone/>
            </a:lvl3pPr>
            <a:lvl4pPr marL="1645920" indent="0" algn="ctr">
              <a:buNone/>
            </a:lvl4pPr>
            <a:lvl5pPr marL="2194560" indent="0" algn="ctr">
              <a:buNone/>
            </a:lvl5pPr>
            <a:lvl6pPr marL="2743200" indent="0" algn="ctr">
              <a:buNone/>
            </a:lvl6pPr>
            <a:lvl7pPr marL="3291840" indent="0" algn="ctr">
              <a:buNone/>
            </a:lvl7pPr>
            <a:lvl8pPr marL="3840480" indent="0" algn="ctr">
              <a:buNone/>
            </a:lvl8pPr>
            <a:lvl9pPr marL="4389120" indent="0" algn="ctr">
              <a:buNone/>
            </a:lvl9pPr>
          </a:lstStyle>
          <a:p>
            <a:r>
              <a:rPr lang="zh-CN" altLang="en-US"/>
              <a:t>单击此处编辑母版副标题样式</a:t>
            </a:r>
            <a:endParaRPr lang="en-US"/>
          </a:p>
        </p:txBody>
      </p:sp>
      <p:sp>
        <p:nvSpPr>
          <p:cNvPr id="8" name="标题 7"/>
          <p:cNvSpPr>
            <a:spLocks noGrp="1"/>
          </p:cNvSpPr>
          <p:nvPr>
            <p:ph type="ctrTitle"/>
          </p:nvPr>
        </p:nvSpPr>
        <p:spPr>
          <a:xfrm>
            <a:off x="607479" y="1242271"/>
            <a:ext cx="10972800" cy="1470025"/>
          </a:xfrm>
        </p:spPr>
        <p:txBody>
          <a:bodyPr anchor="ctr"/>
          <a:lstStyle>
            <a:lvl1pPr algn="ctr">
              <a:defRPr lang="en-US" dirty="0">
                <a:solidFill>
                  <a:srgbClr val="FFFFFF"/>
                </a:solidFill>
              </a:defRPr>
            </a:lvl1pPr>
          </a:lstStyle>
          <a:p>
            <a:r>
              <a:rPr lang="zh-CN" altLang="en-US"/>
              <a:t>单击此处编辑母版标题样式</a:t>
            </a:r>
            <a:endParaRPr lang="en-US"/>
          </a:p>
        </p:txBody>
      </p:sp>
      <p:sp>
        <p:nvSpPr>
          <p:cNvPr id="11" name="日期占位符 27"/>
          <p:cNvSpPr>
            <a:spLocks noGrp="1"/>
          </p:cNvSpPr>
          <p:nvPr>
            <p:ph type="dt" sz="half" idx="10"/>
          </p:nvPr>
        </p:nvSpPr>
        <p:spPr/>
        <p:txBody>
          <a:bodyPr/>
          <a:lstStyle>
            <a:lvl1pPr>
              <a:defRPr/>
            </a:lvl1pPr>
          </a:lstStyle>
          <a:p>
            <a:pPr>
              <a:defRPr/>
            </a:pPr>
            <a:fld id="{26864EA8-61FF-46AC-A35A-27B9F60E844D}" type="datetime1">
              <a:rPr lang="zh-CN" altLang="en-US"/>
            </a:fld>
            <a:endParaRPr lang="en-US" altLang="zh-CN"/>
          </a:p>
        </p:txBody>
      </p:sp>
      <p:sp>
        <p:nvSpPr>
          <p:cNvPr id="12" name="页脚占位符 16"/>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13" name="灯片编号占位符 28"/>
          <p:cNvSpPr>
            <a:spLocks noGrp="1"/>
          </p:cNvSpPr>
          <p:nvPr>
            <p:ph type="sldNum" sz="quarter" idx="12"/>
          </p:nvPr>
        </p:nvSpPr>
        <p:spPr/>
        <p:txBody>
          <a:bodyPr/>
          <a:lstStyle>
            <a:lvl1pPr>
              <a:defRPr sz="1680">
                <a:solidFill>
                  <a:srgbClr val="FFFFFF"/>
                </a:solidFill>
              </a:defRPr>
            </a:lvl1pPr>
          </a:lstStyle>
          <a:p>
            <a:pPr>
              <a:defRPr/>
            </a:pPr>
            <a:fld id="{29AB6CD0-11B8-4EEA-B588-E5F843E6B3F5}"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3392" y="190500"/>
            <a:ext cx="10959008" cy="1028700"/>
          </a:xfr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en-US" dirty="0"/>
          </a:p>
        </p:txBody>
      </p:sp>
      <p:sp>
        <p:nvSpPr>
          <p:cNvPr id="8" name="内容占位符 7"/>
          <p:cNvSpPr>
            <a:spLocks noGrp="1"/>
          </p:cNvSpPr>
          <p:nvPr>
            <p:ph sz="quarter" idx="1"/>
          </p:nvPr>
        </p:nvSpPr>
        <p:spPr>
          <a:xfrm>
            <a:off x="623392" y="1219200"/>
            <a:ext cx="10959008" cy="48006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a:xfrm>
            <a:off x="8698403" y="6334761"/>
            <a:ext cx="3302000" cy="476249"/>
          </a:xfrm>
        </p:spPr>
        <p:txBody>
          <a:bodyPr/>
          <a:lstStyle>
            <a:lvl1pPr>
              <a:defRPr/>
            </a:lvl1pPr>
          </a:lstStyle>
          <a:p>
            <a:pPr>
              <a:defRPr/>
            </a:pPr>
            <a:fld id="{7798C240-34E5-4315-A60F-F85A5EE3125A}" type="datetime1">
              <a:rPr lang="zh-CN" altLang="en-US"/>
            </a:fld>
            <a:endParaRPr lang="en-US" altLang="zh-CN"/>
          </a:p>
        </p:txBody>
      </p:sp>
      <p:sp>
        <p:nvSpPr>
          <p:cNvPr id="5" name="页脚占位符 2"/>
          <p:cNvSpPr>
            <a:spLocks noGrp="1"/>
          </p:cNvSpPr>
          <p:nvPr>
            <p:ph type="ftr" sz="quarter" idx="11"/>
          </p:nvPr>
        </p:nvSpPr>
        <p:spPr>
          <a:xfrm>
            <a:off x="1219200" y="6315710"/>
            <a:ext cx="5283200" cy="457200"/>
          </a:xfrm>
        </p:spPr>
        <p:txBody>
          <a:bodyPr/>
          <a:lstStyle>
            <a:lvl1pPr>
              <a:defRPr/>
            </a:lvl1pPr>
          </a:lstStyle>
          <a:p>
            <a:pPr>
              <a:defRPr/>
            </a:pPr>
            <a:r>
              <a:rPr lang="zh-CN" altLang="en-US" dirty="0"/>
              <a:t>智能与计算学部</a:t>
            </a:r>
            <a:endParaRPr lang="en-US" altLang="zh-CN" dirty="0"/>
          </a:p>
        </p:txBody>
      </p:sp>
      <p:sp>
        <p:nvSpPr>
          <p:cNvPr id="6" name="灯片编号占位符 22"/>
          <p:cNvSpPr>
            <a:spLocks noGrp="1"/>
          </p:cNvSpPr>
          <p:nvPr>
            <p:ph type="sldNum" sz="quarter" idx="12"/>
          </p:nvPr>
        </p:nvSpPr>
        <p:spPr>
          <a:xfrm>
            <a:off x="194733" y="6353810"/>
            <a:ext cx="609600" cy="457200"/>
          </a:xfrm>
          <a:noFill/>
        </p:spPr>
        <p:txBody>
          <a:bodyPr/>
          <a:lstStyle>
            <a:lvl1pPr>
              <a:defRPr>
                <a:solidFill>
                  <a:schemeClr val="tx1"/>
                </a:solidFill>
              </a:defRPr>
            </a:lvl1pPr>
          </a:lstStyle>
          <a:p>
            <a:pPr>
              <a:defRPr/>
            </a:pPr>
            <a:fld id="{BD75371B-78B0-4DB1-8223-90A7C34FE8C5}" type="slidenum">
              <a:rPr lang="en-US" altLang="zh-CN"/>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3">
        <a:schemeClr val="bg1"/>
      </p:bgRef>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2160"/>
          </a:p>
        </p:txBody>
      </p:sp>
      <p:sp useBgFill="1">
        <p:nvSpPr>
          <p:cNvPr id="5" name="圆角矩形 4"/>
          <p:cNvSpPr/>
          <p:nvPr/>
        </p:nvSpPr>
        <p:spPr>
          <a:xfrm>
            <a:off x="87084" y="69758"/>
            <a:ext cx="12017829"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a:defRPr/>
            </a:pPr>
            <a:endParaRPr lang="en-US" sz="2160"/>
          </a:p>
        </p:txBody>
      </p:sp>
      <p:sp>
        <p:nvSpPr>
          <p:cNvPr id="6" name="矩形 5"/>
          <p:cNvSpPr/>
          <p:nvPr/>
        </p:nvSpPr>
        <p:spPr>
          <a:xfrm flipV="1">
            <a:off x="93138" y="2377020"/>
            <a:ext cx="12018433" cy="9101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7" name="矩形 6"/>
          <p:cNvSpPr/>
          <p:nvPr/>
        </p:nvSpPr>
        <p:spPr>
          <a:xfrm>
            <a:off x="93138" y="2341033"/>
            <a:ext cx="12018433" cy="4656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8" name="矩形 7"/>
          <p:cNvSpPr/>
          <p:nvPr/>
        </p:nvSpPr>
        <p:spPr>
          <a:xfrm>
            <a:off x="91018" y="2468035"/>
            <a:ext cx="12020549" cy="4656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2" name="标题 1"/>
          <p:cNvSpPr>
            <a:spLocks noGrp="1"/>
          </p:cNvSpPr>
          <p:nvPr>
            <p:ph type="title"/>
          </p:nvPr>
        </p:nvSpPr>
        <p:spPr>
          <a:xfrm>
            <a:off x="963084" y="952501"/>
            <a:ext cx="10363200" cy="1362074"/>
          </a:xfrm>
        </p:spPr>
        <p:txBody>
          <a:bodyPr/>
          <a:lstStyle>
            <a:lvl1pPr algn="l">
              <a:buNone/>
              <a:defRPr sz="4800" b="0" cap="none"/>
            </a:lvl1pPr>
          </a:lstStyle>
          <a:p>
            <a:r>
              <a:rPr lang="zh-CN" altLang="en-US"/>
              <a:t>单击此处编辑母版标题样式</a:t>
            </a:r>
            <a:endParaRPr lang="en-US"/>
          </a:p>
        </p:txBody>
      </p:sp>
      <p:sp>
        <p:nvSpPr>
          <p:cNvPr id="3" name="文本占位符 2"/>
          <p:cNvSpPr>
            <a:spLocks noGrp="1"/>
          </p:cNvSpPr>
          <p:nvPr>
            <p:ph type="body" idx="1"/>
          </p:nvPr>
        </p:nvSpPr>
        <p:spPr>
          <a:xfrm>
            <a:off x="963084" y="2547940"/>
            <a:ext cx="10363200" cy="1338263"/>
          </a:xfrm>
        </p:spPr>
        <p:txBody>
          <a:bodyPr/>
          <a:lstStyle>
            <a:lvl1pPr marL="0" indent="0">
              <a:buNone/>
              <a:defRPr sz="2880">
                <a:solidFill>
                  <a:schemeClr val="tx1">
                    <a:tint val="75000"/>
                  </a:schemeClr>
                </a:solidFill>
              </a:defRPr>
            </a:lvl1pPr>
            <a:lvl2pPr>
              <a:buNone/>
              <a:defRPr sz="2160">
                <a:solidFill>
                  <a:schemeClr val="tx1">
                    <a:tint val="75000"/>
                  </a:schemeClr>
                </a:solidFill>
              </a:defRPr>
            </a:lvl2pPr>
            <a:lvl3pPr>
              <a:buNone/>
              <a:defRPr sz="1920">
                <a:solidFill>
                  <a:schemeClr val="tx1">
                    <a:tint val="75000"/>
                  </a:schemeClr>
                </a:solidFill>
              </a:defRPr>
            </a:lvl3pPr>
            <a:lvl4pPr>
              <a:buNone/>
              <a:defRPr sz="1680">
                <a:solidFill>
                  <a:schemeClr val="tx1">
                    <a:tint val="75000"/>
                  </a:schemeClr>
                </a:solidFill>
              </a:defRPr>
            </a:lvl4pPr>
            <a:lvl5pPr>
              <a:buNone/>
              <a:defRPr sz="1680">
                <a:solidFill>
                  <a:schemeClr val="tx1">
                    <a:tint val="75000"/>
                  </a:schemeClr>
                </a:solidFill>
              </a:defRPr>
            </a:lvl5pPr>
          </a:lstStyle>
          <a:p>
            <a:pPr lvl="0"/>
            <a:r>
              <a:rPr lang="zh-CN" altLang="en-US"/>
              <a:t>单击此处编辑母版文本样式</a:t>
            </a:r>
            <a:endParaRPr lang="zh-CN" altLang="en-US"/>
          </a:p>
        </p:txBody>
      </p:sp>
      <p:sp>
        <p:nvSpPr>
          <p:cNvPr id="9" name="日期占位符 3"/>
          <p:cNvSpPr>
            <a:spLocks noGrp="1"/>
          </p:cNvSpPr>
          <p:nvPr>
            <p:ph type="dt" sz="half" idx="10"/>
          </p:nvPr>
        </p:nvSpPr>
        <p:spPr/>
        <p:txBody>
          <a:bodyPr/>
          <a:lstStyle>
            <a:lvl1pPr>
              <a:defRPr/>
            </a:lvl1pPr>
          </a:lstStyle>
          <a:p>
            <a:pPr>
              <a:defRPr/>
            </a:pPr>
            <a:fld id="{4C024D14-9DB9-4D57-B2A5-D01D447894E8}" type="datetime1">
              <a:rPr lang="zh-CN" altLang="en-US"/>
            </a:fld>
            <a:endParaRPr lang="en-US" altLang="zh-CN"/>
          </a:p>
        </p:txBody>
      </p:sp>
      <p:sp>
        <p:nvSpPr>
          <p:cNvPr id="10" name="页脚占位符 4"/>
          <p:cNvSpPr>
            <a:spLocks noGrp="1"/>
          </p:cNvSpPr>
          <p:nvPr>
            <p:ph type="ftr" sz="quarter" idx="11"/>
          </p:nvPr>
        </p:nvSpPr>
        <p:spPr>
          <a:xfrm>
            <a:off x="1066800" y="6172200"/>
            <a:ext cx="5334000" cy="457200"/>
          </a:xfrm>
        </p:spPr>
        <p:txBody>
          <a:bodyPr/>
          <a:lstStyle>
            <a:lvl1pPr>
              <a:defRPr/>
            </a:lvl1pPr>
          </a:lstStyle>
          <a:p>
            <a:pPr>
              <a:defRPr/>
            </a:pPr>
            <a:r>
              <a:rPr lang="en-US" altLang="zh-CN"/>
              <a:t>西安电子科技大学计算机学院</a:t>
            </a:r>
            <a:endParaRPr lang="en-US" altLang="zh-CN"/>
          </a:p>
        </p:txBody>
      </p:sp>
      <p:sp>
        <p:nvSpPr>
          <p:cNvPr id="11" name="灯片编号占位符 5"/>
          <p:cNvSpPr>
            <a:spLocks noGrp="1"/>
          </p:cNvSpPr>
          <p:nvPr>
            <p:ph type="sldNum" sz="quarter" idx="12"/>
          </p:nvPr>
        </p:nvSpPr>
        <p:spPr>
          <a:xfrm>
            <a:off x="194733" y="6208184"/>
            <a:ext cx="609600" cy="457200"/>
          </a:xfrm>
        </p:spPr>
        <p:txBody>
          <a:bodyPr/>
          <a:lstStyle>
            <a:lvl1pPr>
              <a:defRPr/>
            </a:lvl1pPr>
          </a:lstStyle>
          <a:p>
            <a:pPr>
              <a:defRPr/>
            </a:pPr>
            <a:fld id="{BD7B1F9B-6B3C-446B-A2E2-BD206BCADB88}"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1219200" y="1447800"/>
            <a:ext cx="499872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1" name="内容占位符 10"/>
          <p:cNvSpPr>
            <a:spLocks noGrp="1"/>
          </p:cNvSpPr>
          <p:nvPr>
            <p:ph sz="quarter" idx="2"/>
          </p:nvPr>
        </p:nvSpPr>
        <p:spPr>
          <a:xfrm>
            <a:off x="6578600" y="1447800"/>
            <a:ext cx="499872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fld id="{33E811C6-7038-468E-84C2-E5B37650BC5C}" type="datetime1">
              <a:rPr lang="zh-CN" altLang="en-US"/>
            </a:fld>
            <a:endParaRPr lang="en-US" altLang="zh-CN"/>
          </a:p>
        </p:txBody>
      </p:sp>
      <p:sp>
        <p:nvSpPr>
          <p:cNvPr id="6"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EDBFB70E-CA30-4CA3-AFB9-B00C9AF023D9}"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1219200" y="1447800"/>
            <a:ext cx="1036320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3" name="日期占位符 13"/>
          <p:cNvSpPr>
            <a:spLocks noGrp="1"/>
          </p:cNvSpPr>
          <p:nvPr>
            <p:ph type="dt" sz="half" idx="10"/>
          </p:nvPr>
        </p:nvSpPr>
        <p:spPr>
          <a:xfrm>
            <a:off x="8770411" y="6334761"/>
            <a:ext cx="3302000" cy="476250"/>
          </a:xfrm>
        </p:spPr>
        <p:txBody>
          <a:bodyPr/>
          <a:lstStyle>
            <a:lvl1pPr>
              <a:defRPr/>
            </a:lvl1pPr>
          </a:lstStyle>
          <a:p>
            <a:pPr>
              <a:defRPr/>
            </a:pPr>
            <a:endParaRPr lang="en-US" altLang="zh-CN"/>
          </a:p>
        </p:txBody>
      </p:sp>
      <p:sp>
        <p:nvSpPr>
          <p:cNvPr id="4" name="页脚占位符 2"/>
          <p:cNvSpPr>
            <a:spLocks noGrp="1"/>
          </p:cNvSpPr>
          <p:nvPr>
            <p:ph type="ftr" sz="quarter" idx="11"/>
          </p:nvPr>
        </p:nvSpPr>
        <p:spPr>
          <a:xfrm>
            <a:off x="911424" y="6315710"/>
            <a:ext cx="5283200" cy="457200"/>
          </a:xfrm>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a:xfrm>
            <a:off x="194733" y="6353810"/>
            <a:ext cx="609600" cy="457200"/>
          </a:xfrm>
          <a:noFill/>
        </p:spPr>
        <p:txBody>
          <a:bodyPr/>
          <a:lstStyle>
            <a:lvl1pPr>
              <a:defRPr>
                <a:solidFill>
                  <a:schemeClr val="tx1"/>
                </a:solidFill>
              </a:defRPr>
            </a:lvl1pPr>
          </a:lstStyle>
          <a:p>
            <a:pPr>
              <a:defRPr/>
            </a:pPr>
            <a:fld id="{71CF19FC-2717-4DF2-A1D8-45A218E5EBCE}" type="slidenum">
              <a:rPr lang="en-US" altLang="zh-CN"/>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3050"/>
            <a:ext cx="103632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880" b="1">
                <a:solidFill>
                  <a:schemeClr val="accent1"/>
                </a:solidFill>
                <a:latin typeface="+mj-lt"/>
                <a:ea typeface="+mj-ea"/>
                <a:cs typeface="+mj-cs"/>
              </a:defRPr>
            </a:lvl1pPr>
            <a:lvl2pPr>
              <a:buNone/>
              <a:defRPr sz="2400" b="1"/>
            </a:lvl2pPr>
            <a:lvl3pPr>
              <a:buNone/>
              <a:defRPr sz="2160" b="1"/>
            </a:lvl3pPr>
            <a:lvl4pPr>
              <a:buNone/>
              <a:defRPr sz="1920" b="1"/>
            </a:lvl4pPr>
            <a:lvl5pPr>
              <a:buNone/>
              <a:defRPr sz="1920" b="1"/>
            </a:lvl5pPr>
          </a:lstStyle>
          <a:p>
            <a:pPr lvl="0"/>
            <a:r>
              <a:rPr lang="zh-CN" altLang="en-US"/>
              <a:t>单击此处编辑母版文本样式</a:t>
            </a:r>
            <a:endParaRPr lang="zh-CN" altLang="en-US"/>
          </a:p>
        </p:txBody>
      </p:sp>
      <p:sp>
        <p:nvSpPr>
          <p:cNvPr id="4" name="文本占位符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880" b="1">
                <a:solidFill>
                  <a:schemeClr val="accent1"/>
                </a:solidFill>
                <a:latin typeface="+mj-lt"/>
                <a:ea typeface="+mj-ea"/>
                <a:cs typeface="+mj-cs"/>
              </a:defRPr>
            </a:lvl1pPr>
            <a:lvl2pPr>
              <a:buNone/>
              <a:defRPr sz="2400" b="1"/>
            </a:lvl2pPr>
            <a:lvl3pPr>
              <a:buNone/>
              <a:defRPr sz="2160" b="1"/>
            </a:lvl3pPr>
            <a:lvl4pPr>
              <a:buNone/>
              <a:defRPr sz="1920" b="1"/>
            </a:lvl4pPr>
            <a:lvl5pPr>
              <a:buNone/>
              <a:defRPr sz="1920" b="1"/>
            </a:lvl5pPr>
          </a:lstStyle>
          <a:p>
            <a:pPr lvl="0"/>
            <a:r>
              <a:rPr lang="zh-CN" altLang="en-US"/>
              <a:t>单击此处编辑母版文本样式</a:t>
            </a:r>
            <a:endParaRPr lang="zh-CN" altLang="en-US"/>
          </a:p>
        </p:txBody>
      </p:sp>
      <p:sp>
        <p:nvSpPr>
          <p:cNvPr id="11" name="内容占位符 10"/>
          <p:cNvSpPr>
            <a:spLocks noGrp="1"/>
          </p:cNvSpPr>
          <p:nvPr>
            <p:ph sz="half" idx="2"/>
          </p:nvPr>
        </p:nvSpPr>
        <p:spPr>
          <a:xfrm>
            <a:off x="1219200" y="2247900"/>
            <a:ext cx="49784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3" name="内容占位符 12"/>
          <p:cNvSpPr>
            <a:spLocks noGrp="1"/>
          </p:cNvSpPr>
          <p:nvPr>
            <p:ph sz="half" idx="4"/>
          </p:nvPr>
        </p:nvSpPr>
        <p:spPr>
          <a:xfrm>
            <a:off x="6604000" y="2247900"/>
            <a:ext cx="49784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13"/>
          <p:cNvSpPr>
            <a:spLocks noGrp="1"/>
          </p:cNvSpPr>
          <p:nvPr>
            <p:ph type="dt" sz="half" idx="10"/>
          </p:nvPr>
        </p:nvSpPr>
        <p:spPr/>
        <p:txBody>
          <a:bodyPr/>
          <a:lstStyle>
            <a:lvl1pPr>
              <a:defRPr/>
            </a:lvl1pPr>
          </a:lstStyle>
          <a:p>
            <a:pPr>
              <a:defRPr/>
            </a:pPr>
            <a:fld id="{8810F570-E035-4C73-AF9D-59D0CCD9F3D8}" type="datetime1">
              <a:rPr lang="zh-CN" altLang="en-US"/>
            </a:fld>
            <a:endParaRPr lang="en-US" altLang="zh-CN"/>
          </a:p>
        </p:txBody>
      </p:sp>
      <p:sp>
        <p:nvSpPr>
          <p:cNvPr id="8"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9" name="灯片编号占位符 22"/>
          <p:cNvSpPr>
            <a:spLocks noGrp="1"/>
          </p:cNvSpPr>
          <p:nvPr>
            <p:ph type="sldNum" sz="quarter" idx="12"/>
          </p:nvPr>
        </p:nvSpPr>
        <p:spPr/>
        <p:txBody>
          <a:bodyPr/>
          <a:lstStyle>
            <a:lvl1pPr>
              <a:defRPr/>
            </a:lvl1pPr>
          </a:lstStyle>
          <a:p>
            <a:pPr>
              <a:defRPr/>
            </a:pPr>
            <a:fld id="{51A56F25-5FE1-42A1-A1A1-BDB82E802A57}" type="slidenum">
              <a:rPr lang="en-US" altLang="zh-CN"/>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13"/>
          <p:cNvSpPr>
            <a:spLocks noGrp="1"/>
          </p:cNvSpPr>
          <p:nvPr>
            <p:ph type="dt" sz="half" idx="10"/>
          </p:nvPr>
        </p:nvSpPr>
        <p:spPr/>
        <p:txBody>
          <a:bodyPr/>
          <a:lstStyle>
            <a:lvl1pPr>
              <a:defRPr/>
            </a:lvl1pPr>
          </a:lstStyle>
          <a:p>
            <a:pPr>
              <a:defRPr/>
            </a:pPr>
            <a:fld id="{D8B22AE6-5647-4F26-92CF-AD89722B7282}" type="datetime1">
              <a:rPr lang="zh-CN" altLang="en-US"/>
            </a:fld>
            <a:endParaRPr lang="en-US" altLang="zh-CN"/>
          </a:p>
        </p:txBody>
      </p:sp>
      <p:sp>
        <p:nvSpPr>
          <p:cNvPr id="4"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0B47508B-DFE8-49A0-AF7F-9C93DC939414}" type="slidenum">
              <a:rPr lang="en-US" altLang="zh-CN"/>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fld id="{4050817C-5764-4F03-B2DF-93997DD8F29F}" type="datetime1">
              <a:rPr lang="zh-CN" altLang="en-US"/>
            </a:fld>
            <a:endParaRPr lang="en-US" altLang="zh-CN"/>
          </a:p>
        </p:txBody>
      </p:sp>
      <p:sp>
        <p:nvSpPr>
          <p:cNvPr id="3"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4" name="灯片编号占位符 22"/>
          <p:cNvSpPr>
            <a:spLocks noGrp="1"/>
          </p:cNvSpPr>
          <p:nvPr>
            <p:ph type="sldNum" sz="quarter" idx="12"/>
          </p:nvPr>
        </p:nvSpPr>
        <p:spPr/>
        <p:txBody>
          <a:bodyPr/>
          <a:lstStyle>
            <a:lvl1pPr>
              <a:defRPr/>
            </a:lvl1pPr>
          </a:lstStyle>
          <a:p>
            <a:pPr>
              <a:defRPr/>
            </a:pPr>
            <a:fld id="{9EA2B3E1-0426-4A86-9561-30B71FD48012}" type="slidenum">
              <a:rPr lang="en-US" altLang="zh-CN"/>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useBgFill="1">
        <p:nvSpPr>
          <p:cNvPr id="6" name="圆角矩形 5"/>
          <p:cNvSpPr/>
          <p:nvPr/>
        </p:nvSpPr>
        <p:spPr>
          <a:xfrm>
            <a:off x="84672" y="69853"/>
            <a:ext cx="12018433" cy="6692900"/>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defRPr/>
            </a:pPr>
            <a:endParaRPr lang="en-US" sz="2160"/>
          </a:p>
        </p:txBody>
      </p:sp>
      <p:sp>
        <p:nvSpPr>
          <p:cNvPr id="2" name="标题 1"/>
          <p:cNvSpPr>
            <a:spLocks noGrp="1"/>
          </p:cNvSpPr>
          <p:nvPr>
            <p:ph type="title"/>
          </p:nvPr>
        </p:nvSpPr>
        <p:spPr>
          <a:xfrm>
            <a:off x="1219200" y="273050"/>
            <a:ext cx="10363200" cy="1143000"/>
          </a:xfrm>
        </p:spPr>
        <p:txBody>
          <a:bodyPr/>
          <a:lstStyle>
            <a:lvl1pPr algn="l">
              <a:buNone/>
              <a:defRPr sz="4800" b="0"/>
            </a:lvl1pPr>
          </a:lstStyle>
          <a:p>
            <a:r>
              <a:rPr lang="zh-CN" altLang="en-US"/>
              <a:t>单击此处编辑母版标题样式</a:t>
            </a:r>
            <a:endParaRPr lang="en-US"/>
          </a:p>
        </p:txBody>
      </p:sp>
      <p:sp>
        <p:nvSpPr>
          <p:cNvPr id="3" name="文本占位符 2"/>
          <p:cNvSpPr>
            <a:spLocks noGrp="1"/>
          </p:cNvSpPr>
          <p:nvPr>
            <p:ph type="body" idx="2"/>
          </p:nvPr>
        </p:nvSpPr>
        <p:spPr>
          <a:xfrm>
            <a:off x="1219200" y="1600200"/>
            <a:ext cx="2540000" cy="4495800"/>
          </a:xfrm>
        </p:spPr>
        <p:txBody>
          <a:bodyPr/>
          <a:lstStyle>
            <a:lvl1pPr marL="0" indent="0">
              <a:buNone/>
              <a:defRPr sz="2160"/>
            </a:lvl1pPr>
            <a:lvl2pPr>
              <a:buNone/>
              <a:defRPr sz="1440"/>
            </a:lvl2pPr>
            <a:lvl3pPr>
              <a:buNone/>
              <a:defRPr sz="1200"/>
            </a:lvl3pPr>
            <a:lvl4pPr>
              <a:buNone/>
              <a:defRPr sz="1080"/>
            </a:lvl4pPr>
            <a:lvl5pPr>
              <a:buNone/>
              <a:defRPr sz="1080"/>
            </a:lvl5pPr>
          </a:lstStyle>
          <a:p>
            <a:pPr lvl="0"/>
            <a:r>
              <a:rPr lang="zh-CN" altLang="en-US"/>
              <a:t>单击此处编辑母版文本样式</a:t>
            </a:r>
            <a:endParaRPr lang="zh-CN" altLang="en-US"/>
          </a:p>
        </p:txBody>
      </p:sp>
      <p:sp>
        <p:nvSpPr>
          <p:cNvPr id="11" name="内容占位符 10"/>
          <p:cNvSpPr>
            <a:spLocks noGrp="1"/>
          </p:cNvSpPr>
          <p:nvPr>
            <p:ph sz="quarter" idx="1"/>
          </p:nvPr>
        </p:nvSpPr>
        <p:spPr>
          <a:xfrm>
            <a:off x="3962400" y="1600200"/>
            <a:ext cx="7620000" cy="4495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7" name="日期占位符 4"/>
          <p:cNvSpPr>
            <a:spLocks noGrp="1"/>
          </p:cNvSpPr>
          <p:nvPr>
            <p:ph type="dt" sz="half" idx="10"/>
          </p:nvPr>
        </p:nvSpPr>
        <p:spPr/>
        <p:txBody>
          <a:bodyPr/>
          <a:lstStyle>
            <a:lvl1pPr>
              <a:defRPr/>
            </a:lvl1pPr>
          </a:lstStyle>
          <a:p>
            <a:pPr>
              <a:defRPr/>
            </a:pPr>
            <a:fld id="{881B65A6-F2D0-4A52-A43B-EA6C49DCA7FE}" type="datetime1">
              <a:rPr lang="zh-CN" altLang="en-US"/>
            </a:fld>
            <a:endParaRPr lang="en-US" altLang="zh-CN"/>
          </a:p>
        </p:txBody>
      </p:sp>
      <p:sp>
        <p:nvSpPr>
          <p:cNvPr id="8" name="页脚占位符 5"/>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9" name="灯片编号占位符 6"/>
          <p:cNvSpPr>
            <a:spLocks noGrp="1"/>
          </p:cNvSpPr>
          <p:nvPr>
            <p:ph type="sldNum" sz="quarter" idx="12"/>
          </p:nvPr>
        </p:nvSpPr>
        <p:spPr/>
        <p:txBody>
          <a:bodyPr/>
          <a:lstStyle>
            <a:lvl1pPr>
              <a:defRPr/>
            </a:lvl1pPr>
          </a:lstStyle>
          <a:p>
            <a:pPr>
              <a:defRPr/>
            </a:pPr>
            <a:fld id="{41445EF8-FCE9-406C-BDC1-D98E71F9172F}" type="slidenum">
              <a:rPr lang="en-US" altLang="zh-CN"/>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a:xfrm flipV="1">
            <a:off x="91022" y="4684186"/>
            <a:ext cx="12009967" cy="9101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6" name="矩形 5"/>
          <p:cNvSpPr/>
          <p:nvPr/>
        </p:nvSpPr>
        <p:spPr>
          <a:xfrm>
            <a:off x="91022" y="4650319"/>
            <a:ext cx="12009967" cy="46567"/>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7" name="矩形 6"/>
          <p:cNvSpPr/>
          <p:nvPr/>
        </p:nvSpPr>
        <p:spPr>
          <a:xfrm>
            <a:off x="91022" y="4773086"/>
            <a:ext cx="12009967" cy="48683"/>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defRPr/>
            </a:pPr>
            <a:endParaRPr lang="en-US" sz="2160"/>
          </a:p>
        </p:txBody>
      </p:sp>
      <p:sp>
        <p:nvSpPr>
          <p:cNvPr id="2" name="标题 1"/>
          <p:cNvSpPr>
            <a:spLocks noGrp="1"/>
          </p:cNvSpPr>
          <p:nvPr>
            <p:ph type="title"/>
          </p:nvPr>
        </p:nvSpPr>
        <p:spPr>
          <a:xfrm>
            <a:off x="1219200" y="4900550"/>
            <a:ext cx="9753600" cy="522288"/>
          </a:xfrm>
        </p:spPr>
        <p:txBody>
          <a:bodyPr anchor="ctr">
            <a:noAutofit/>
          </a:bodyPr>
          <a:lstStyle>
            <a:lvl1pPr algn="l">
              <a:buNone/>
              <a:defRPr sz="3360" b="0"/>
            </a:lvl1pPr>
          </a:lstStyle>
          <a:p>
            <a:r>
              <a:rPr lang="zh-CN" altLang="en-US"/>
              <a:t>单击此处编辑母版标题样式</a:t>
            </a:r>
            <a:endParaRPr lang="en-US"/>
          </a:p>
        </p:txBody>
      </p:sp>
      <p:sp>
        <p:nvSpPr>
          <p:cNvPr id="4" name="文本占位符 3"/>
          <p:cNvSpPr>
            <a:spLocks noGrp="1"/>
          </p:cNvSpPr>
          <p:nvPr>
            <p:ph type="body" sz="half" idx="2"/>
          </p:nvPr>
        </p:nvSpPr>
        <p:spPr>
          <a:xfrm>
            <a:off x="1219200" y="5445826"/>
            <a:ext cx="9753600" cy="685800"/>
          </a:xfrm>
        </p:spPr>
        <p:txBody>
          <a:bodyPr/>
          <a:lstStyle>
            <a:lvl1pPr marL="0" indent="0">
              <a:buFontTx/>
              <a:buNone/>
              <a:defRPr sz="1920"/>
            </a:lvl1pPr>
            <a:lvl2pPr>
              <a:defRPr sz="1440"/>
            </a:lvl2pPr>
            <a:lvl3pPr>
              <a:defRPr sz="1200"/>
            </a:lvl3pPr>
            <a:lvl4pPr>
              <a:defRPr sz="1080"/>
            </a:lvl4pPr>
            <a:lvl5pPr>
              <a:defRPr sz="1080"/>
            </a:lvl5pPr>
          </a:lstStyle>
          <a:p>
            <a:pPr lvl="0"/>
            <a:r>
              <a:rPr lang="zh-CN" altLang="en-US"/>
              <a:t>单击此处编辑母版文本样式</a:t>
            </a:r>
            <a:endParaRPr lang="zh-CN" altLang="en-US"/>
          </a:p>
        </p:txBody>
      </p:sp>
      <p:sp>
        <p:nvSpPr>
          <p:cNvPr id="3" name="图片占位符 2"/>
          <p:cNvSpPr>
            <a:spLocks noGrp="1"/>
          </p:cNvSpPr>
          <p:nvPr>
            <p:ph type="pic" idx="1"/>
          </p:nvPr>
        </p:nvSpPr>
        <p:spPr>
          <a:xfrm>
            <a:off x="91084" y="66675"/>
            <a:ext cx="12002497" cy="4581526"/>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3840"/>
            </a:lvl1pPr>
          </a:lstStyle>
          <a:p>
            <a:pPr lvl="0"/>
            <a:r>
              <a:rPr lang="zh-CN" altLang="en-US" noProof="0"/>
              <a:t>单击图标添加图片</a:t>
            </a:r>
            <a:endParaRPr lang="en-US" noProof="0" dirty="0"/>
          </a:p>
        </p:txBody>
      </p:sp>
      <p:sp>
        <p:nvSpPr>
          <p:cNvPr id="8" name="日期占位符 4"/>
          <p:cNvSpPr>
            <a:spLocks noGrp="1"/>
          </p:cNvSpPr>
          <p:nvPr>
            <p:ph type="dt" sz="half" idx="10"/>
          </p:nvPr>
        </p:nvSpPr>
        <p:spPr/>
        <p:txBody>
          <a:bodyPr/>
          <a:lstStyle>
            <a:lvl1pPr>
              <a:defRPr/>
            </a:lvl1pPr>
          </a:lstStyle>
          <a:p>
            <a:pPr>
              <a:defRPr/>
            </a:pPr>
            <a:fld id="{6DA927A8-AB71-48F9-8240-F23B8B997F66}" type="datetime1">
              <a:rPr lang="zh-CN" altLang="en-US"/>
            </a:fld>
            <a:endParaRPr lang="en-US" altLang="zh-CN"/>
          </a:p>
        </p:txBody>
      </p:sp>
      <p:sp>
        <p:nvSpPr>
          <p:cNvPr id="9" name="页脚占位符 5"/>
          <p:cNvSpPr>
            <a:spLocks noGrp="1"/>
          </p:cNvSpPr>
          <p:nvPr>
            <p:ph type="ftr" sz="quarter" idx="11"/>
          </p:nvPr>
        </p:nvSpPr>
        <p:spPr>
          <a:xfrm>
            <a:off x="1219200" y="6172200"/>
            <a:ext cx="5181600" cy="457200"/>
          </a:xfrm>
        </p:spPr>
        <p:txBody>
          <a:bodyPr/>
          <a:lstStyle>
            <a:lvl1pPr>
              <a:defRPr/>
            </a:lvl1pPr>
          </a:lstStyle>
          <a:p>
            <a:pPr>
              <a:defRPr/>
            </a:pPr>
            <a:r>
              <a:rPr lang="en-US" altLang="zh-CN"/>
              <a:t>西安电子科技大学计算机学院</a:t>
            </a:r>
            <a:endParaRPr lang="en-US" altLang="zh-CN"/>
          </a:p>
        </p:txBody>
      </p:sp>
      <p:sp>
        <p:nvSpPr>
          <p:cNvPr id="10" name="灯片编号占位符 6"/>
          <p:cNvSpPr>
            <a:spLocks noGrp="1"/>
          </p:cNvSpPr>
          <p:nvPr>
            <p:ph type="sldNum" sz="quarter" idx="12"/>
          </p:nvPr>
        </p:nvSpPr>
        <p:spPr>
          <a:xfrm>
            <a:off x="194733" y="6208184"/>
            <a:ext cx="609600" cy="457200"/>
          </a:xfrm>
        </p:spPr>
        <p:txBody>
          <a:bodyPr/>
          <a:lstStyle>
            <a:lvl1pPr>
              <a:defRPr/>
            </a:lvl1pPr>
          </a:lstStyle>
          <a:p>
            <a:pPr>
              <a:defRPr/>
            </a:pPr>
            <a:fld id="{606A77F0-B78B-463B-8369-E884C51BFED2}" type="slidenum">
              <a:rPr lang="en-US" altLang="zh-CN"/>
            </a:fld>
            <a:endParaRPr lang="en-US" altLang="zh-CN"/>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91F624F4-D65F-460D-9B5E-311A8A5F3DC5}"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AE26158C-FEB9-44AD-94F0-E3438B478E34}" type="slidenum">
              <a:rPr lang="en-US" altLang="zh-CN"/>
            </a:fld>
            <a:endParaRPr lang="en-US" alt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4"/>
            <a:ext cx="268224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219200" y="274642"/>
            <a:ext cx="7416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fld id="{37933682-EE24-4510-95A9-AEB13CA18549}" type="datetime1">
              <a:rPr lang="zh-CN" altLang="en-US"/>
            </a:fld>
            <a:endParaRPr lang="en-US" altLang="zh-CN"/>
          </a:p>
        </p:txBody>
      </p:sp>
      <p:sp>
        <p:nvSpPr>
          <p:cNvPr id="5" name="页脚占位符 2"/>
          <p:cNvSpPr>
            <a:spLocks noGrp="1"/>
          </p:cNvSpPr>
          <p:nvPr>
            <p:ph type="ftr" sz="quarter" idx="11"/>
          </p:nvPr>
        </p:nvSpPr>
        <p:spPr/>
        <p:txBody>
          <a:bodyPr/>
          <a:lstStyle>
            <a:lvl1pPr>
              <a:defRPr/>
            </a:lvl1pPr>
          </a:lstStyle>
          <a:p>
            <a:pPr>
              <a:defRPr/>
            </a:pPr>
            <a:r>
              <a:rPr lang="en-US" altLang="zh-CN"/>
              <a:t>西安电子科技大学计算机学院</a:t>
            </a: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FE97CE48-6CF2-4488-9C75-A71B95C628C2}"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2335"/>
          </a:p>
        </p:txBody>
      </p:sp>
      <p:sp>
        <p:nvSpPr>
          <p:cNvPr id="5" name="矩形 4"/>
          <p:cNvSpPr/>
          <p:nvPr/>
        </p:nvSpPr>
        <p:spPr>
          <a:xfrm flipV="1">
            <a:off x="93136" y="2377440"/>
            <a:ext cx="12018433"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6" name="矩形 5"/>
          <p:cNvSpPr/>
          <p:nvPr/>
        </p:nvSpPr>
        <p:spPr>
          <a:xfrm>
            <a:off x="93136" y="2341246"/>
            <a:ext cx="12018433" cy="457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7" name="矩形 6"/>
          <p:cNvSpPr/>
          <p:nvPr/>
        </p:nvSpPr>
        <p:spPr>
          <a:xfrm>
            <a:off x="91018" y="2468880"/>
            <a:ext cx="12020549"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963084" y="952500"/>
            <a:ext cx="10363200" cy="1362076"/>
          </a:xfrm>
        </p:spPr>
        <p:txBody>
          <a:bodyPr/>
          <a:lstStyle>
            <a:lvl1pPr algn="l">
              <a:buNone/>
              <a:defRPr sz="3335" b="0" cap="none"/>
            </a:lvl1pPr>
          </a:lstStyle>
          <a:p>
            <a:r>
              <a:rPr lang="zh-CN" altLang="en-US"/>
              <a:t>单击此处编辑母版标题样式</a:t>
            </a:r>
            <a:endParaRPr lang="en-US"/>
          </a:p>
        </p:txBody>
      </p:sp>
      <p:sp>
        <p:nvSpPr>
          <p:cNvPr id="3" name="文本占位符 2"/>
          <p:cNvSpPr>
            <a:spLocks noGrp="1"/>
          </p:cNvSpPr>
          <p:nvPr>
            <p:ph type="body" idx="1"/>
          </p:nvPr>
        </p:nvSpPr>
        <p:spPr>
          <a:xfrm>
            <a:off x="963084" y="2547938"/>
            <a:ext cx="10363200" cy="1338262"/>
          </a:xfrm>
        </p:spPr>
        <p:txBody>
          <a:bodyPr/>
          <a:lstStyle>
            <a:lvl1pPr marL="0" indent="0">
              <a:buNone/>
              <a:defRPr sz="2000">
                <a:solidFill>
                  <a:schemeClr val="tx1">
                    <a:tint val="75000"/>
                  </a:schemeClr>
                </a:solidFill>
              </a:defRPr>
            </a:lvl1pPr>
            <a:lvl2pPr>
              <a:buNone/>
              <a:defRPr sz="1500">
                <a:solidFill>
                  <a:schemeClr val="tx1">
                    <a:tint val="75000"/>
                  </a:schemeClr>
                </a:solidFill>
              </a:defRPr>
            </a:lvl2pPr>
            <a:lvl3pPr>
              <a:buNone/>
              <a:defRPr sz="1335">
                <a:solidFill>
                  <a:schemeClr val="tx1">
                    <a:tint val="75000"/>
                  </a:schemeClr>
                </a:solidFill>
              </a:defRPr>
            </a:lvl3pPr>
            <a:lvl4pPr>
              <a:buNone/>
              <a:defRPr sz="1165">
                <a:solidFill>
                  <a:schemeClr val="tx1">
                    <a:tint val="75000"/>
                  </a:schemeClr>
                </a:solidFill>
              </a:defRPr>
            </a:lvl4pPr>
            <a:lvl5pPr>
              <a:buNone/>
              <a:defRPr sz="1165">
                <a:solidFill>
                  <a:schemeClr val="tx1">
                    <a:tint val="75000"/>
                  </a:schemeClr>
                </a:solidFill>
              </a:defRPr>
            </a:lvl5pPr>
          </a:lstStyle>
          <a:p>
            <a:pPr lvl="0"/>
            <a:r>
              <a:rPr lang="zh-CN" altLang="en-US"/>
              <a:t>单击此处编辑母版文本样式</a:t>
            </a:r>
            <a:endParaRPr lang="zh-CN" altLang="en-US"/>
          </a:p>
        </p:txBody>
      </p:sp>
      <p:sp>
        <p:nvSpPr>
          <p:cNvPr id="8" name="日期占位符 3"/>
          <p:cNvSpPr>
            <a:spLocks noGrp="1"/>
          </p:cNvSpPr>
          <p:nvPr>
            <p:ph type="dt" sz="half" idx="10"/>
          </p:nvPr>
        </p:nvSpPr>
        <p:spPr/>
        <p:txBody>
          <a:bodyPr/>
          <a:lstStyle>
            <a:lvl1pPr>
              <a:defRPr/>
            </a:lvl1pPr>
          </a:lstStyle>
          <a:p>
            <a:pPr>
              <a:defRPr/>
            </a:pPr>
            <a:endParaRPr lang="en-US" altLang="zh-CN"/>
          </a:p>
        </p:txBody>
      </p:sp>
      <p:sp>
        <p:nvSpPr>
          <p:cNvPr id="9" name="页脚占位符 4"/>
          <p:cNvSpPr>
            <a:spLocks noGrp="1"/>
          </p:cNvSpPr>
          <p:nvPr>
            <p:ph type="ftr" sz="quarter" idx="11"/>
          </p:nvPr>
        </p:nvSpPr>
        <p:spPr>
          <a:xfrm>
            <a:off x="1066800" y="6172200"/>
            <a:ext cx="5334000" cy="457200"/>
          </a:xfrm>
        </p:spPr>
        <p:txBody>
          <a:bodyPr/>
          <a:lstStyle>
            <a:lvl1pPr>
              <a:defRPr/>
            </a:lvl1pPr>
          </a:lstStyle>
          <a:p>
            <a:pPr>
              <a:defRPr/>
            </a:pPr>
            <a:endParaRPr lang="en-US" altLang="zh-CN"/>
          </a:p>
        </p:txBody>
      </p:sp>
      <p:sp>
        <p:nvSpPr>
          <p:cNvPr id="10" name="灯片编号占位符 5"/>
          <p:cNvSpPr>
            <a:spLocks noGrp="1"/>
          </p:cNvSpPr>
          <p:nvPr>
            <p:ph type="sldNum" sz="quarter" idx="12"/>
          </p:nvPr>
        </p:nvSpPr>
        <p:spPr>
          <a:xfrm>
            <a:off x="194733" y="6208396"/>
            <a:ext cx="609600" cy="457200"/>
          </a:xfrm>
        </p:spPr>
        <p:txBody>
          <a:bodyPr/>
          <a:lstStyle>
            <a:lvl1pPr>
              <a:defRPr/>
            </a:lvl1pPr>
          </a:lstStyle>
          <a:p>
            <a:pPr>
              <a:defRPr/>
            </a:pPr>
            <a:fld id="{C72D94D1-F075-4153-BE00-C715FD8775E4}" type="slidenum">
              <a:rPr lang="en-US" altLang="zh-CN"/>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1219200" y="1447800"/>
            <a:ext cx="499872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1" name="内容占位符 10"/>
          <p:cNvSpPr>
            <a:spLocks noGrp="1"/>
          </p:cNvSpPr>
          <p:nvPr>
            <p:ph sz="quarter" idx="2"/>
          </p:nvPr>
        </p:nvSpPr>
        <p:spPr>
          <a:xfrm>
            <a:off x="6578600" y="1447800"/>
            <a:ext cx="4998720" cy="45720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D26AF344-DC3A-48CC-852F-3F1C51A1C36C}"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3050"/>
            <a:ext cx="103632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000" b="1">
                <a:solidFill>
                  <a:schemeClr val="accent1"/>
                </a:solidFill>
                <a:latin typeface="+mj-lt"/>
                <a:ea typeface="+mj-ea"/>
                <a:cs typeface="+mj-cs"/>
              </a:defRPr>
            </a:lvl1pPr>
            <a:lvl2pPr>
              <a:buNone/>
              <a:defRPr sz="1665" b="1"/>
            </a:lvl2pPr>
            <a:lvl3pPr>
              <a:buNone/>
              <a:defRPr sz="1500" b="1"/>
            </a:lvl3pPr>
            <a:lvl4pPr>
              <a:buNone/>
              <a:defRPr sz="1335" b="1"/>
            </a:lvl4pPr>
            <a:lvl5pPr>
              <a:buNone/>
              <a:defRPr sz="1335" b="1"/>
            </a:lvl5pPr>
          </a:lstStyle>
          <a:p>
            <a:pPr lvl="0"/>
            <a:r>
              <a:rPr lang="zh-CN" altLang="en-US"/>
              <a:t>单击此处编辑母版文本样式</a:t>
            </a:r>
            <a:endParaRPr lang="zh-CN" altLang="en-US"/>
          </a:p>
        </p:txBody>
      </p:sp>
      <p:sp>
        <p:nvSpPr>
          <p:cNvPr id="4" name="文本占位符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000" b="1">
                <a:solidFill>
                  <a:schemeClr val="accent1"/>
                </a:solidFill>
                <a:latin typeface="+mj-lt"/>
                <a:ea typeface="+mj-ea"/>
                <a:cs typeface="+mj-cs"/>
              </a:defRPr>
            </a:lvl1pPr>
            <a:lvl2pPr>
              <a:buNone/>
              <a:defRPr sz="1665" b="1"/>
            </a:lvl2pPr>
            <a:lvl3pPr>
              <a:buNone/>
              <a:defRPr sz="1500" b="1"/>
            </a:lvl3pPr>
            <a:lvl4pPr>
              <a:buNone/>
              <a:defRPr sz="1335" b="1"/>
            </a:lvl4pPr>
            <a:lvl5pPr>
              <a:buNone/>
              <a:defRPr sz="1335" b="1"/>
            </a:lvl5pPr>
          </a:lstStyle>
          <a:p>
            <a:pPr lvl="0"/>
            <a:r>
              <a:rPr lang="zh-CN" altLang="en-US"/>
              <a:t>单击此处编辑母版文本样式</a:t>
            </a:r>
            <a:endParaRPr lang="zh-CN" altLang="en-US"/>
          </a:p>
        </p:txBody>
      </p:sp>
      <p:sp>
        <p:nvSpPr>
          <p:cNvPr id="11" name="内容占位符 10"/>
          <p:cNvSpPr>
            <a:spLocks noGrp="1"/>
          </p:cNvSpPr>
          <p:nvPr>
            <p:ph sz="half" idx="2"/>
          </p:nvPr>
        </p:nvSpPr>
        <p:spPr>
          <a:xfrm>
            <a:off x="1219200" y="2247900"/>
            <a:ext cx="49784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3" name="内容占位符 12"/>
          <p:cNvSpPr>
            <a:spLocks noGrp="1"/>
          </p:cNvSpPr>
          <p:nvPr>
            <p:ph sz="half" idx="4"/>
          </p:nvPr>
        </p:nvSpPr>
        <p:spPr>
          <a:xfrm>
            <a:off x="6604000" y="2247900"/>
            <a:ext cx="4978400" cy="3886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endParaRPr lang="en-US" altLang="zh-CN"/>
          </a:p>
        </p:txBody>
      </p:sp>
      <p:sp>
        <p:nvSpPr>
          <p:cNvPr id="6" name="页脚占位符 2"/>
          <p:cNvSpPr>
            <a:spLocks noGrp="1"/>
          </p:cNvSpPr>
          <p:nvPr>
            <p:ph type="ftr" sz="quarter" idx="11"/>
          </p:nvPr>
        </p:nvSpPr>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D7F34CF6-CC33-40EA-A053-7BEE58FA70F0}"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C364FDB7-6071-474E-8A6D-B6A7CA534216}"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22"/>
          <p:cNvSpPr>
            <a:spLocks noGrp="1"/>
          </p:cNvSpPr>
          <p:nvPr>
            <p:ph type="sldNum" sz="quarter" idx="12"/>
          </p:nvPr>
        </p:nvSpPr>
        <p:spPr/>
        <p:txBody>
          <a:bodyPr/>
          <a:lstStyle>
            <a:lvl1pPr>
              <a:defRPr/>
            </a:lvl1pPr>
          </a:lstStyle>
          <a:p>
            <a:pPr>
              <a:defRPr/>
            </a:pPr>
            <a:fld id="{77530FAE-CD6F-4421-9B83-A0A03D861B5A}"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useBgFill="1">
        <p:nvSpPr>
          <p:cNvPr id="5" name="圆角矩形 10"/>
          <p:cNvSpPr/>
          <p:nvPr/>
        </p:nvSpPr>
        <p:spPr>
          <a:xfrm>
            <a:off x="84669" y="70486"/>
            <a:ext cx="12018433" cy="669226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1219200" y="273050"/>
            <a:ext cx="10363200" cy="1143000"/>
          </a:xfrm>
        </p:spPr>
        <p:txBody>
          <a:bodyPr/>
          <a:lstStyle>
            <a:lvl1pPr algn="l">
              <a:buNone/>
              <a:defRPr sz="3335" b="0"/>
            </a:lvl1pPr>
          </a:lstStyle>
          <a:p>
            <a:r>
              <a:rPr lang="zh-CN" altLang="en-US"/>
              <a:t>单击此处编辑母版标题样式</a:t>
            </a:r>
            <a:endParaRPr lang="en-US"/>
          </a:p>
        </p:txBody>
      </p:sp>
      <p:sp>
        <p:nvSpPr>
          <p:cNvPr id="3" name="文本占位符 2"/>
          <p:cNvSpPr>
            <a:spLocks noGrp="1"/>
          </p:cNvSpPr>
          <p:nvPr>
            <p:ph type="body" idx="2"/>
          </p:nvPr>
        </p:nvSpPr>
        <p:spPr>
          <a:xfrm>
            <a:off x="1219200" y="1600200"/>
            <a:ext cx="2540000" cy="4495800"/>
          </a:xfrm>
        </p:spPr>
        <p:txBody>
          <a:bodyPr/>
          <a:lstStyle>
            <a:lvl1pPr marL="0" indent="0">
              <a:buNone/>
              <a:defRPr sz="1500"/>
            </a:lvl1pPr>
            <a:lvl2pPr>
              <a:buNone/>
              <a:defRPr sz="1000"/>
            </a:lvl2pPr>
            <a:lvl3pPr>
              <a:buNone/>
              <a:defRPr sz="835"/>
            </a:lvl3pPr>
            <a:lvl4pPr>
              <a:buNone/>
              <a:defRPr sz="750"/>
            </a:lvl4pPr>
            <a:lvl5pPr>
              <a:buNone/>
              <a:defRPr sz="750"/>
            </a:lvl5pPr>
          </a:lstStyle>
          <a:p>
            <a:pPr lvl="0"/>
            <a:r>
              <a:rPr lang="zh-CN" altLang="en-US"/>
              <a:t>单击此处编辑母版文本样式</a:t>
            </a:r>
            <a:endParaRPr lang="zh-CN" altLang="en-US"/>
          </a:p>
        </p:txBody>
      </p:sp>
      <p:sp>
        <p:nvSpPr>
          <p:cNvPr id="11" name="内容占位符 10"/>
          <p:cNvSpPr>
            <a:spLocks noGrp="1"/>
          </p:cNvSpPr>
          <p:nvPr>
            <p:ph sz="quarter" idx="1"/>
          </p:nvPr>
        </p:nvSpPr>
        <p:spPr>
          <a:xfrm>
            <a:off x="3962400" y="1600200"/>
            <a:ext cx="7620000" cy="4495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7BECEC17-459E-4D75-81DC-D6EDF54BC207}"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a:xfrm flipV="1">
            <a:off x="91019" y="4682490"/>
            <a:ext cx="12009967" cy="9334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6" name="矩形 5"/>
          <p:cNvSpPr/>
          <p:nvPr/>
        </p:nvSpPr>
        <p:spPr>
          <a:xfrm>
            <a:off x="91019" y="4650106"/>
            <a:ext cx="12009967" cy="457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7" name="矩形 6"/>
          <p:cNvSpPr/>
          <p:nvPr/>
        </p:nvSpPr>
        <p:spPr>
          <a:xfrm>
            <a:off x="91019" y="4773930"/>
            <a:ext cx="12009967" cy="47626"/>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1219200" y="4900550"/>
            <a:ext cx="9753600" cy="522288"/>
          </a:xfrm>
        </p:spPr>
        <p:txBody>
          <a:bodyPr anchor="ctr">
            <a:noAutofit/>
          </a:bodyPr>
          <a:lstStyle>
            <a:lvl1pPr algn="l">
              <a:buNone/>
              <a:defRPr sz="2335" b="0"/>
            </a:lvl1pPr>
          </a:lstStyle>
          <a:p>
            <a:r>
              <a:rPr lang="zh-CN" altLang="en-US"/>
              <a:t>单击此处编辑母版标题样式</a:t>
            </a:r>
            <a:endParaRPr lang="en-US"/>
          </a:p>
        </p:txBody>
      </p:sp>
      <p:sp>
        <p:nvSpPr>
          <p:cNvPr id="4" name="文本占位符 3"/>
          <p:cNvSpPr>
            <a:spLocks noGrp="1"/>
          </p:cNvSpPr>
          <p:nvPr>
            <p:ph type="body" sz="half" idx="2"/>
          </p:nvPr>
        </p:nvSpPr>
        <p:spPr>
          <a:xfrm>
            <a:off x="1219200" y="5445826"/>
            <a:ext cx="9753600" cy="685800"/>
          </a:xfrm>
        </p:spPr>
        <p:txBody>
          <a:bodyPr/>
          <a:lstStyle>
            <a:lvl1pPr marL="0" indent="0">
              <a:buFontTx/>
              <a:buNone/>
              <a:defRPr sz="1335"/>
            </a:lvl1pPr>
            <a:lvl2pPr>
              <a:defRPr sz="1000"/>
            </a:lvl2pPr>
            <a:lvl3pPr>
              <a:defRPr sz="835"/>
            </a:lvl3pPr>
            <a:lvl4pPr>
              <a:defRPr sz="750"/>
            </a:lvl4pPr>
            <a:lvl5pPr>
              <a:defRPr sz="750"/>
            </a:lvl5pPr>
          </a:lstStyle>
          <a:p>
            <a:pPr lvl="0"/>
            <a:r>
              <a:rPr lang="zh-CN" altLang="en-US"/>
              <a:t>单击此处编辑母版文本样式</a:t>
            </a:r>
            <a:endParaRPr lang="zh-CN" altLang="en-US"/>
          </a:p>
        </p:txBody>
      </p:sp>
      <p:sp>
        <p:nvSpPr>
          <p:cNvPr id="3" name="图片占位符 2"/>
          <p:cNvSpPr>
            <a:spLocks noGrp="1"/>
          </p:cNvSpPr>
          <p:nvPr>
            <p:ph type="pic" idx="1"/>
          </p:nvPr>
        </p:nvSpPr>
        <p:spPr>
          <a:xfrm>
            <a:off x="91081" y="66675"/>
            <a:ext cx="12002497" cy="4581526"/>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2665"/>
            </a:lvl1pPr>
          </a:lstStyle>
          <a:p>
            <a:pPr lvl="0"/>
            <a:r>
              <a:rPr lang="zh-CN" altLang="en-US" noProof="0"/>
              <a:t>单击图标添加图片</a:t>
            </a:r>
            <a:endParaRPr lang="en-US" noProof="0" dirty="0"/>
          </a:p>
        </p:txBody>
      </p:sp>
      <p:sp>
        <p:nvSpPr>
          <p:cNvPr id="8" name="日期占位符 4"/>
          <p:cNvSpPr>
            <a:spLocks noGrp="1"/>
          </p:cNvSpPr>
          <p:nvPr>
            <p:ph type="dt" sz="half" idx="10"/>
          </p:nvPr>
        </p:nvSpPr>
        <p:spPr/>
        <p:txBody>
          <a:bodyPr/>
          <a:lstStyle>
            <a:lvl1pPr>
              <a:defRPr/>
            </a:lvl1pPr>
          </a:lstStyle>
          <a:p>
            <a:pPr>
              <a:defRPr/>
            </a:pPr>
            <a:endParaRPr lang="en-US" altLang="zh-CN"/>
          </a:p>
        </p:txBody>
      </p:sp>
      <p:sp>
        <p:nvSpPr>
          <p:cNvPr id="9" name="页脚占位符 5"/>
          <p:cNvSpPr>
            <a:spLocks noGrp="1"/>
          </p:cNvSpPr>
          <p:nvPr>
            <p:ph type="ftr" sz="quarter" idx="11"/>
          </p:nvPr>
        </p:nvSpPr>
        <p:spPr>
          <a:xfrm>
            <a:off x="1219200" y="6172200"/>
            <a:ext cx="5181600" cy="457200"/>
          </a:xfrm>
        </p:spPr>
        <p:txBody>
          <a:bodyPr/>
          <a:lstStyle>
            <a:lvl1pPr>
              <a:defRPr/>
            </a:lvl1pPr>
          </a:lstStyle>
          <a:p>
            <a:pPr>
              <a:defRPr/>
            </a:pPr>
            <a:endParaRPr lang="en-US" altLang="zh-CN"/>
          </a:p>
        </p:txBody>
      </p:sp>
      <p:sp>
        <p:nvSpPr>
          <p:cNvPr id="10" name="灯片编号占位符 6"/>
          <p:cNvSpPr>
            <a:spLocks noGrp="1"/>
          </p:cNvSpPr>
          <p:nvPr>
            <p:ph type="sldNum" sz="quarter" idx="12"/>
          </p:nvPr>
        </p:nvSpPr>
        <p:spPr>
          <a:xfrm>
            <a:off x="194733" y="6208396"/>
            <a:ext cx="609600" cy="457200"/>
          </a:xfrm>
        </p:spPr>
        <p:txBody>
          <a:bodyPr/>
          <a:lstStyle>
            <a:lvl1pPr>
              <a:defRPr/>
            </a:lvl1pPr>
          </a:lstStyle>
          <a:p>
            <a:pPr>
              <a:defRPr/>
            </a:pPr>
            <a:fld id="{DB104117-642A-43D3-8A2C-C19DE3537205}"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 Type="http://schemas.openxmlformats.org/officeDocument/2006/relationships/slideLayout" Target="../slideLayouts/slideLayout17.xml"/><Relationship Id="rId12" Type="http://schemas.openxmlformats.org/officeDocument/2006/relationships/theme" Target="../theme/theme2.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标题占位符 21"/>
          <p:cNvSpPr>
            <a:spLocks noGrp="1" noChangeArrowheads="1"/>
          </p:cNvSpPr>
          <p:nvPr>
            <p:ph type="title"/>
          </p:nvPr>
        </p:nvSpPr>
        <p:spPr bwMode="auto">
          <a:xfrm>
            <a:off x="1219200" y="27432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p>
            <a:pPr lvl="0"/>
            <a:r>
              <a:rPr lang="zh-CN" altLang="en-US"/>
              <a:t>单击此处编辑母版标题样式</a:t>
            </a:r>
            <a:endParaRPr lang="en-US" altLang="zh-CN"/>
          </a:p>
        </p:txBody>
      </p:sp>
      <p:sp>
        <p:nvSpPr>
          <p:cNvPr id="1029" name="文本占位符 12"/>
          <p:cNvSpPr>
            <a:spLocks noGrp="1" noChangeArrowheads="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ltLang="zh-CN"/>
          </a:p>
        </p:txBody>
      </p:sp>
      <p:sp>
        <p:nvSpPr>
          <p:cNvPr id="14" name="日期占位符 13"/>
          <p:cNvSpPr>
            <a:spLocks noGrp="1"/>
          </p:cNvSpPr>
          <p:nvPr>
            <p:ph type="dt" sz="half" idx="2"/>
          </p:nvPr>
        </p:nvSpPr>
        <p:spPr>
          <a:xfrm>
            <a:off x="8229600" y="6191251"/>
            <a:ext cx="3302000" cy="476250"/>
          </a:xfrm>
          <a:prstGeom prst="rect">
            <a:avLst/>
          </a:prstGeom>
        </p:spPr>
        <p:txBody>
          <a:bodyPr anchor="ctr" anchorCtr="0"/>
          <a:lstStyle>
            <a:lvl1pPr algn="r" eaLnBrk="1" latinLnBrk="0" hangingPunct="1">
              <a:defRPr kumimoji="0" sz="1165">
                <a:solidFill>
                  <a:schemeClr val="tx2"/>
                </a:solidFill>
                <a:latin typeface="Times" panose="00000500000000020000"/>
              </a:defRPr>
            </a:lvl1pPr>
          </a:lstStyle>
          <a:p>
            <a:pPr>
              <a:defRPr/>
            </a:pPr>
            <a:endParaRPr lang="en-US" altLang="zh-CN"/>
          </a:p>
        </p:txBody>
      </p:sp>
      <p:sp>
        <p:nvSpPr>
          <p:cNvPr id="3" name="页脚占位符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165">
                <a:solidFill>
                  <a:schemeClr val="tx2"/>
                </a:solidFill>
                <a:latin typeface="Times" panose="00000500000000020000"/>
              </a:defRPr>
            </a:lvl1pPr>
          </a:lstStyle>
          <a:p>
            <a:pPr>
              <a:defRPr/>
            </a:pPr>
            <a:endParaRPr lang="en-US" altLang="zh-CN"/>
          </a:p>
        </p:txBody>
      </p:sp>
      <p:sp>
        <p:nvSpPr>
          <p:cNvPr id="23" name="灯片编号占位符 22"/>
          <p:cNvSpPr>
            <a:spLocks noGrp="1"/>
          </p:cNvSpPr>
          <p:nvPr>
            <p:ph type="sldNum" sz="quarter" idx="4"/>
          </p:nvPr>
        </p:nvSpPr>
        <p:spPr>
          <a:xfrm>
            <a:off x="194733" y="6210300"/>
            <a:ext cx="609600" cy="457200"/>
          </a:xfrm>
          <a:prstGeom prst="ellipse">
            <a:avLst/>
          </a:prstGeom>
          <a:solidFill>
            <a:schemeClr val="accent1"/>
          </a:solidFill>
        </p:spPr>
        <p:txBody>
          <a:bodyPr vert="horz" wrap="none" lIns="0" tIns="0" rIns="0" bIns="0" numCol="1" anchor="ctr" anchorCtr="1" compatLnSpc="1">
            <a:noAutofit/>
          </a:bodyPr>
          <a:lstStyle>
            <a:lvl1pPr algn="ctr" eaLnBrk="1" hangingPunct="1">
              <a:defRPr sz="1165">
                <a:solidFill>
                  <a:srgbClr val="FFFFFF"/>
                </a:solidFill>
                <a:latin typeface="Franklin Gothic Book" panose="020B0503020102020204" pitchFamily="34" charset="0"/>
                <a:ea typeface="幼圆" panose="02010509060101010101" pitchFamily="49" charset="-122"/>
              </a:defRPr>
            </a:lvl1pPr>
          </a:lstStyle>
          <a:p>
            <a:pPr>
              <a:defRPr/>
            </a:pPr>
            <a:fld id="{328403A9-FFB8-4FB4-B4E4-90CF38BE4D48}"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eaLnBrk="0" fontAlgn="base" hangingPunct="0">
        <a:spcBef>
          <a:spcPct val="0"/>
        </a:spcBef>
        <a:spcAft>
          <a:spcPct val="0"/>
        </a:spcAft>
        <a:defRPr sz="3300" kern="1200">
          <a:solidFill>
            <a:schemeClr val="tx2"/>
          </a:solidFill>
          <a:latin typeface="+mj-lt"/>
          <a:ea typeface="幼圆" panose="02010509060101010101" pitchFamily="49" charset="-122"/>
          <a:cs typeface="+mj-cs"/>
        </a:defRPr>
      </a:lvl1pPr>
      <a:lvl2pPr algn="l" rtl="0" eaLnBrk="0" fontAlgn="base" hangingPunct="0">
        <a:spcBef>
          <a:spcPct val="0"/>
        </a:spcBef>
        <a:spcAft>
          <a:spcPct val="0"/>
        </a:spcAft>
        <a:defRPr sz="3300">
          <a:solidFill>
            <a:schemeClr val="tx2"/>
          </a:solidFill>
          <a:latin typeface="Franklin Gothic Book" panose="020B0503020102020204" pitchFamily="34" charset="0"/>
          <a:ea typeface="幼圆" panose="02010509060101010101" pitchFamily="49" charset="-122"/>
        </a:defRPr>
      </a:lvl2pPr>
      <a:lvl3pPr algn="l" rtl="0" eaLnBrk="0" fontAlgn="base" hangingPunct="0">
        <a:spcBef>
          <a:spcPct val="0"/>
        </a:spcBef>
        <a:spcAft>
          <a:spcPct val="0"/>
        </a:spcAft>
        <a:defRPr sz="3300">
          <a:solidFill>
            <a:schemeClr val="tx2"/>
          </a:solidFill>
          <a:latin typeface="Franklin Gothic Book" panose="020B0503020102020204" pitchFamily="34" charset="0"/>
          <a:ea typeface="幼圆" panose="02010509060101010101" pitchFamily="49" charset="-122"/>
        </a:defRPr>
      </a:lvl3pPr>
      <a:lvl4pPr algn="l" rtl="0" eaLnBrk="0" fontAlgn="base" hangingPunct="0">
        <a:spcBef>
          <a:spcPct val="0"/>
        </a:spcBef>
        <a:spcAft>
          <a:spcPct val="0"/>
        </a:spcAft>
        <a:defRPr sz="3300">
          <a:solidFill>
            <a:schemeClr val="tx2"/>
          </a:solidFill>
          <a:latin typeface="Franklin Gothic Book" panose="020B0503020102020204" pitchFamily="34" charset="0"/>
          <a:ea typeface="幼圆" panose="02010509060101010101" pitchFamily="49" charset="-122"/>
        </a:defRPr>
      </a:lvl4pPr>
      <a:lvl5pPr algn="l" rtl="0" eaLnBrk="0" fontAlgn="base" hangingPunct="0">
        <a:spcBef>
          <a:spcPct val="0"/>
        </a:spcBef>
        <a:spcAft>
          <a:spcPct val="0"/>
        </a:spcAft>
        <a:defRPr sz="3300">
          <a:solidFill>
            <a:schemeClr val="tx2"/>
          </a:solidFill>
          <a:latin typeface="Franklin Gothic Book" panose="020B0503020102020204" pitchFamily="34" charset="0"/>
          <a:ea typeface="幼圆" panose="02010509060101010101" pitchFamily="49" charset="-122"/>
        </a:defRPr>
      </a:lvl5pPr>
      <a:lvl6pPr marL="381000" algn="l" rtl="0" fontAlgn="base">
        <a:spcBef>
          <a:spcPct val="0"/>
        </a:spcBef>
        <a:spcAft>
          <a:spcPct val="0"/>
        </a:spcAft>
        <a:defRPr sz="3335">
          <a:solidFill>
            <a:schemeClr val="tx2"/>
          </a:solidFill>
          <a:latin typeface="Franklin Gothic Book" panose="020B0503020102020204" pitchFamily="34" charset="0"/>
          <a:ea typeface="幼圆" panose="02010509060101010101" pitchFamily="49" charset="-122"/>
        </a:defRPr>
      </a:lvl6pPr>
      <a:lvl7pPr marL="762000" algn="l" rtl="0" fontAlgn="base">
        <a:spcBef>
          <a:spcPct val="0"/>
        </a:spcBef>
        <a:spcAft>
          <a:spcPct val="0"/>
        </a:spcAft>
        <a:defRPr sz="3335">
          <a:solidFill>
            <a:schemeClr val="tx2"/>
          </a:solidFill>
          <a:latin typeface="Franklin Gothic Book" panose="020B0503020102020204" pitchFamily="34" charset="0"/>
          <a:ea typeface="幼圆" panose="02010509060101010101" pitchFamily="49" charset="-122"/>
        </a:defRPr>
      </a:lvl7pPr>
      <a:lvl8pPr marL="1143000" algn="l" rtl="0" fontAlgn="base">
        <a:spcBef>
          <a:spcPct val="0"/>
        </a:spcBef>
        <a:spcAft>
          <a:spcPct val="0"/>
        </a:spcAft>
        <a:defRPr sz="3335">
          <a:solidFill>
            <a:schemeClr val="tx2"/>
          </a:solidFill>
          <a:latin typeface="Franklin Gothic Book" panose="020B0503020102020204" pitchFamily="34" charset="0"/>
          <a:ea typeface="幼圆" panose="02010509060101010101" pitchFamily="49" charset="-122"/>
        </a:defRPr>
      </a:lvl8pPr>
      <a:lvl9pPr marL="1524000" algn="l" rtl="0" fontAlgn="base">
        <a:spcBef>
          <a:spcPct val="0"/>
        </a:spcBef>
        <a:spcAft>
          <a:spcPct val="0"/>
        </a:spcAft>
        <a:defRPr sz="3335">
          <a:solidFill>
            <a:schemeClr val="tx2"/>
          </a:solidFill>
          <a:latin typeface="Franklin Gothic Book" panose="020B0503020102020204" pitchFamily="34" charset="0"/>
          <a:ea typeface="幼圆" panose="02010509060101010101" pitchFamily="49" charset="-122"/>
        </a:defRPr>
      </a:lvl9pPr>
    </p:titleStyle>
    <p:body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0" algn="l" rtl="0" eaLnBrk="1" latinLnBrk="0" hangingPunct="1">
        <a:defRPr kumimoji="0" kern="1200">
          <a:solidFill>
            <a:schemeClr val="tx1"/>
          </a:solidFill>
          <a:latin typeface="+mn-lt"/>
          <a:ea typeface="+mn-ea"/>
          <a:cs typeface="+mn-cs"/>
        </a:defRPr>
      </a:lvl2pPr>
      <a:lvl3pPr marL="762000" algn="l" rtl="0" eaLnBrk="1" latinLnBrk="0" hangingPunct="1">
        <a:defRPr kumimoji="0" kern="1200">
          <a:solidFill>
            <a:schemeClr val="tx1"/>
          </a:solidFill>
          <a:latin typeface="+mn-lt"/>
          <a:ea typeface="+mn-ea"/>
          <a:cs typeface="+mn-cs"/>
        </a:defRPr>
      </a:lvl3pPr>
      <a:lvl4pPr marL="1143000" algn="l" rtl="0" eaLnBrk="1" latinLnBrk="0" hangingPunct="1">
        <a:defRPr kumimoji="0" kern="1200">
          <a:solidFill>
            <a:schemeClr val="tx1"/>
          </a:solidFill>
          <a:latin typeface="+mn-lt"/>
          <a:ea typeface="+mn-ea"/>
          <a:cs typeface="+mn-cs"/>
        </a:defRPr>
      </a:lvl4pPr>
      <a:lvl5pPr marL="1524000" algn="l" rtl="0" eaLnBrk="1" latinLnBrk="0" hangingPunct="1">
        <a:defRPr kumimoji="0" kern="1200">
          <a:solidFill>
            <a:schemeClr val="tx1"/>
          </a:solidFill>
          <a:latin typeface="+mn-lt"/>
          <a:ea typeface="+mn-ea"/>
          <a:cs typeface="+mn-cs"/>
        </a:defRPr>
      </a:lvl5pPr>
      <a:lvl6pPr marL="1905000" algn="l" rtl="0" eaLnBrk="1" latinLnBrk="0" hangingPunct="1">
        <a:defRPr kumimoji="0" kern="1200">
          <a:solidFill>
            <a:schemeClr val="tx1"/>
          </a:solidFill>
          <a:latin typeface="+mn-lt"/>
          <a:ea typeface="+mn-ea"/>
          <a:cs typeface="+mn-cs"/>
        </a:defRPr>
      </a:lvl6pPr>
      <a:lvl7pPr marL="2286000" algn="l" rtl="0" eaLnBrk="1" latinLnBrk="0" hangingPunct="1">
        <a:defRPr kumimoji="0" kern="1200">
          <a:solidFill>
            <a:schemeClr val="tx1"/>
          </a:solidFill>
          <a:latin typeface="+mn-lt"/>
          <a:ea typeface="+mn-ea"/>
          <a:cs typeface="+mn-cs"/>
        </a:defRPr>
      </a:lvl7pPr>
      <a:lvl8pPr marL="2667000" algn="l" rtl="0" eaLnBrk="1" latinLnBrk="0" hangingPunct="1">
        <a:defRPr kumimoji="0" kern="1200">
          <a:solidFill>
            <a:schemeClr val="tx1"/>
          </a:solidFill>
          <a:latin typeface="+mn-lt"/>
          <a:ea typeface="+mn-ea"/>
          <a:cs typeface="+mn-cs"/>
        </a:defRPr>
      </a:lvl8pPr>
      <a:lvl9pPr marL="30480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a:defRPr/>
            </a:pPr>
            <a:endParaRPr lang="en-US" sz="2160"/>
          </a:p>
        </p:txBody>
      </p:sp>
      <p:sp>
        <p:nvSpPr>
          <p:cNvPr id="3076" name="标题占位符 21"/>
          <p:cNvSpPr>
            <a:spLocks noGrp="1"/>
          </p:cNvSpPr>
          <p:nvPr>
            <p:ph type="title"/>
          </p:nvPr>
        </p:nvSpPr>
        <p:spPr bwMode="auto">
          <a:xfrm>
            <a:off x="623392" y="190500"/>
            <a:ext cx="10959008" cy="1028700"/>
          </a:xfrm>
          <a:prstGeom prst="rect">
            <a:avLst/>
          </a:prstGeom>
          <a:noFill/>
          <a:ln w="9525">
            <a:noFill/>
            <a:miter lim="800000"/>
          </a:ln>
        </p:spPr>
        <p:txBody>
          <a:bodyPr vert="horz" wrap="square" lIns="91440" tIns="45720" rIns="91440" bIns="91440" numCol="1" anchor="b" anchorCtr="0" compatLnSpc="1"/>
          <a:lstStyle/>
          <a:p>
            <a:pPr lvl="0"/>
            <a:r>
              <a:rPr lang="zh-CN" altLang="en-US" dirty="0"/>
              <a:t>单击此处编辑母版标题样式</a:t>
            </a:r>
            <a:endParaRPr lang="en-US" dirty="0"/>
          </a:p>
        </p:txBody>
      </p:sp>
      <p:sp>
        <p:nvSpPr>
          <p:cNvPr id="3077" name="文本占位符 12"/>
          <p:cNvSpPr>
            <a:spLocks noGrp="1"/>
          </p:cNvSpPr>
          <p:nvPr>
            <p:ph type="body" idx="1"/>
          </p:nvPr>
        </p:nvSpPr>
        <p:spPr bwMode="auto">
          <a:xfrm>
            <a:off x="623392" y="1219200"/>
            <a:ext cx="10959008" cy="4800600"/>
          </a:xfrm>
          <a:prstGeom prst="rect">
            <a:avLst/>
          </a:prstGeom>
          <a:noFill/>
          <a:ln w="9525">
            <a:noFill/>
            <a:miter lim="800000"/>
          </a:ln>
        </p:spPr>
        <p:txBody>
          <a:bodyPr vert="horz" wrap="square" lIns="91440" tIns="45720" rIns="91440" bIns="45720" numCol="1" anchor="t" anchorCtr="0" compatLnSpc="1"/>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14" name="日期占位符 13"/>
          <p:cNvSpPr>
            <a:spLocks noGrp="1"/>
          </p:cNvSpPr>
          <p:nvPr>
            <p:ph type="dt" sz="half" idx="2"/>
          </p:nvPr>
        </p:nvSpPr>
        <p:spPr>
          <a:xfrm>
            <a:off x="8229600" y="6191251"/>
            <a:ext cx="3302000" cy="476249"/>
          </a:xfrm>
          <a:prstGeom prst="rect">
            <a:avLst/>
          </a:prstGeom>
        </p:spPr>
        <p:txBody>
          <a:bodyPr anchor="ctr" anchorCtr="0"/>
          <a:lstStyle>
            <a:lvl1pPr algn="r" eaLnBrk="1" latinLnBrk="0" hangingPunct="1">
              <a:defRPr kumimoji="0" sz="1680">
                <a:solidFill>
                  <a:schemeClr val="tx2"/>
                </a:solidFill>
              </a:defRPr>
            </a:lvl1pPr>
          </a:lstStyle>
          <a:p>
            <a:pPr>
              <a:defRPr/>
            </a:pPr>
            <a:fld id="{BE5A7DC2-A58B-4596-8AD7-95E9861F27CD}" type="datetime1">
              <a:rPr lang="zh-CN" altLang="en-US"/>
            </a:fld>
            <a:endParaRPr lang="en-US" altLang="zh-CN"/>
          </a:p>
        </p:txBody>
      </p:sp>
      <p:sp>
        <p:nvSpPr>
          <p:cNvPr id="3" name="页脚占位符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680">
                <a:solidFill>
                  <a:schemeClr val="tx2"/>
                </a:solidFill>
              </a:defRPr>
            </a:lvl1pPr>
          </a:lstStyle>
          <a:p>
            <a:pPr>
              <a:defRPr/>
            </a:pPr>
            <a:r>
              <a:rPr lang="zh-CN" altLang="en-US" dirty="0"/>
              <a:t>智能与计算学部</a:t>
            </a:r>
            <a:endParaRPr lang="en-US" altLang="zh-CN" dirty="0"/>
          </a:p>
        </p:txBody>
      </p:sp>
      <p:sp>
        <p:nvSpPr>
          <p:cNvPr id="23" name="灯片编号占位符 22"/>
          <p:cNvSpPr>
            <a:spLocks noGrp="1"/>
          </p:cNvSpPr>
          <p:nvPr>
            <p:ph type="sldNum" sz="quarter" idx="4"/>
          </p:nvPr>
        </p:nvSpPr>
        <p:spPr>
          <a:xfrm>
            <a:off x="194733" y="6210300"/>
            <a:ext cx="609600" cy="457200"/>
          </a:xfrm>
          <a:prstGeom prst="ellipse">
            <a:avLst/>
          </a:prstGeom>
          <a:solidFill>
            <a:schemeClr val="accent1"/>
          </a:solidFill>
        </p:spPr>
        <p:txBody>
          <a:bodyPr wrap="none" lIns="0" tIns="0" rIns="0" bIns="0" anchor="ctr" anchorCtr="1">
            <a:noAutofit/>
          </a:bodyPr>
          <a:lstStyle>
            <a:lvl1pPr algn="ctr" eaLnBrk="1" latinLnBrk="0" hangingPunct="1">
              <a:defRPr kumimoji="0" sz="1680">
                <a:solidFill>
                  <a:srgbClr val="FFFFFF"/>
                </a:solidFill>
                <a:latin typeface="+mj-lt"/>
                <a:ea typeface="+mj-ea"/>
                <a:cs typeface="+mj-cs"/>
              </a:defRPr>
            </a:lvl1pPr>
          </a:lstStyle>
          <a:p>
            <a:pPr>
              <a:defRPr/>
            </a:pPr>
            <a:fld id="{EA02CA91-4EEF-4023-88D3-AF0449086CDD}"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hdr="0"/>
  <p:txStyles>
    <p:titleStyle>
      <a:lvl1pPr algn="ctr" rtl="0" eaLnBrk="0" fontAlgn="base" hangingPunct="0">
        <a:spcBef>
          <a:spcPct val="0"/>
        </a:spcBef>
        <a:spcAft>
          <a:spcPct val="0"/>
        </a:spcAft>
        <a:defRPr sz="4320" b="1" kern="120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2pPr>
      <a:lvl3pPr algn="l" rtl="0" eaLnBrk="0" fontAlgn="base" hangingPunct="0">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3pPr>
      <a:lvl4pPr algn="l" rtl="0" eaLnBrk="0" fontAlgn="base" hangingPunct="0">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4pPr>
      <a:lvl5pPr algn="l" rtl="0" eaLnBrk="0" fontAlgn="base" hangingPunct="0">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5pPr>
      <a:lvl6pPr marL="548640" algn="l" rtl="0" fontAlgn="base">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6pPr>
      <a:lvl7pPr marL="1097280" algn="l" rtl="0" fontAlgn="base">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7pPr>
      <a:lvl8pPr marL="1645920" algn="l" rtl="0" fontAlgn="base">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8pPr>
      <a:lvl9pPr marL="2194560" algn="l" rtl="0" fontAlgn="base">
        <a:spcBef>
          <a:spcPct val="0"/>
        </a:spcBef>
        <a:spcAft>
          <a:spcPct val="0"/>
        </a:spcAft>
        <a:defRPr sz="4800">
          <a:solidFill>
            <a:schemeClr val="tx2"/>
          </a:solidFill>
          <a:latin typeface="Franklin Gothic Book" panose="020B0503020102020204" pitchFamily="34" charset="0"/>
          <a:ea typeface="幼圆" panose="02010509060101010101" pitchFamily="49" charset="-122"/>
        </a:defRPr>
      </a:lvl9pPr>
    </p:titleStyle>
    <p:bodyStyle>
      <a:lvl1pPr marL="327660" indent="-327660" algn="l" rtl="0" eaLnBrk="0" fontAlgn="base" hangingPunct="0">
        <a:spcBef>
          <a:spcPts val="690"/>
        </a:spcBef>
        <a:spcAft>
          <a:spcPct val="0"/>
        </a:spcAft>
        <a:buClr>
          <a:schemeClr val="accent1"/>
        </a:buClr>
        <a:buSzPct val="85000"/>
        <a:buFont typeface="Wingdings 2" panose="05020102010507070707" pitchFamily="18" charset="2"/>
        <a:buChar char=""/>
        <a:defRPr sz="2880" kern="1200">
          <a:solidFill>
            <a:schemeClr val="tx1"/>
          </a:solidFill>
          <a:latin typeface="微软雅黑" panose="020B0503020204020204" pitchFamily="34" charset="-122"/>
          <a:ea typeface="微软雅黑" panose="020B0503020204020204" pitchFamily="34" charset="-122"/>
          <a:cs typeface="+mn-cs"/>
        </a:defRPr>
      </a:lvl1pPr>
      <a:lvl2pPr marL="657225" indent="-274320" algn="l" rtl="0" eaLnBrk="0" fontAlgn="base" hangingPunct="0">
        <a:spcBef>
          <a:spcPts val="450"/>
        </a:spcBef>
        <a:spcAft>
          <a:spcPct val="0"/>
        </a:spcAft>
        <a:buClr>
          <a:schemeClr val="accent2"/>
        </a:buClr>
        <a:buSzPct val="85000"/>
        <a:buFont typeface="Wingdings" panose="05000000000000000000" pitchFamily="2" charset="2"/>
        <a:buChar char="Ø"/>
        <a:defRPr sz="2400" kern="1200">
          <a:solidFill>
            <a:schemeClr val="tx1"/>
          </a:solidFill>
          <a:latin typeface="+mn-lt"/>
          <a:ea typeface="+mn-ea"/>
          <a:cs typeface="+mn-cs"/>
        </a:defRPr>
      </a:lvl2pPr>
      <a:lvl3pPr marL="986790" indent="-274320" algn="l" rtl="0" eaLnBrk="0" fontAlgn="base" hangingPunct="0">
        <a:spcBef>
          <a:spcPts val="450"/>
        </a:spcBef>
        <a:spcAft>
          <a:spcPct val="0"/>
        </a:spcAft>
        <a:buClr>
          <a:srgbClr val="E6B1AB"/>
        </a:buClr>
        <a:buSzPct val="85000"/>
        <a:buFont typeface="Wingdings 2" panose="05020102010507070707" pitchFamily="18" charset="2"/>
        <a:buChar char=""/>
        <a:defRPr sz="2160" kern="1200">
          <a:solidFill>
            <a:schemeClr val="tx1"/>
          </a:solidFill>
          <a:latin typeface="+mn-lt"/>
          <a:ea typeface="+mn-ea"/>
          <a:cs typeface="+mn-cs"/>
        </a:defRPr>
      </a:lvl3pPr>
      <a:lvl4pPr marL="1316355" indent="-274320" algn="l" rtl="0" eaLnBrk="0" fontAlgn="base" hangingPunct="0">
        <a:spcBef>
          <a:spcPts val="450"/>
        </a:spcBef>
        <a:spcAft>
          <a:spcPct val="0"/>
        </a:spcAft>
        <a:buClr>
          <a:srgbClr val="A28E6A"/>
        </a:buClr>
        <a:buSzPct val="80000"/>
        <a:buFont typeface="Wingdings 2" panose="05020102010507070707" pitchFamily="18" charset="2"/>
        <a:buChar char=""/>
        <a:defRPr sz="2160" kern="1200">
          <a:solidFill>
            <a:schemeClr val="tx1"/>
          </a:solidFill>
          <a:latin typeface="+mn-lt"/>
          <a:ea typeface="+mn-ea"/>
          <a:cs typeface="+mn-cs"/>
        </a:defRPr>
      </a:lvl4pPr>
      <a:lvl5pPr marL="1645920" indent="-274320" algn="l" rtl="0" eaLnBrk="0" fontAlgn="base" hangingPunct="0">
        <a:spcBef>
          <a:spcPts val="450"/>
        </a:spcBef>
        <a:spcAft>
          <a:spcPct val="0"/>
        </a:spcAft>
        <a:buClr>
          <a:srgbClr val="A28E6A"/>
        </a:buClr>
        <a:buChar char="o"/>
        <a:defRPr sz="2160" kern="1200">
          <a:solidFill>
            <a:schemeClr val="tx1"/>
          </a:solidFill>
          <a:latin typeface="+mn-lt"/>
          <a:ea typeface="+mn-ea"/>
          <a:cs typeface="+mn-cs"/>
        </a:defRPr>
      </a:lvl5pPr>
      <a:lvl6pPr marL="1974850" indent="-274320" algn="l" rtl="0" eaLnBrk="1" latinLnBrk="0" hangingPunct="1">
        <a:spcBef>
          <a:spcPts val="445"/>
        </a:spcBef>
        <a:buClr>
          <a:schemeClr val="accent3"/>
        </a:buClr>
        <a:buChar char="•"/>
        <a:defRPr kumimoji="0" sz="2160" kern="1200" baseline="0">
          <a:solidFill>
            <a:schemeClr val="tx1"/>
          </a:solidFill>
          <a:latin typeface="+mn-lt"/>
          <a:ea typeface="+mn-ea"/>
          <a:cs typeface="+mn-cs"/>
        </a:defRPr>
      </a:lvl6pPr>
      <a:lvl7pPr marL="2304415" indent="-274320" algn="l" rtl="0" eaLnBrk="1" latinLnBrk="0" hangingPunct="1">
        <a:spcBef>
          <a:spcPts val="445"/>
        </a:spcBef>
        <a:buClr>
          <a:schemeClr val="accent2"/>
        </a:buClr>
        <a:buChar char="•"/>
        <a:defRPr kumimoji="0" sz="2160" kern="1200">
          <a:solidFill>
            <a:schemeClr val="tx1"/>
          </a:solidFill>
          <a:latin typeface="+mn-lt"/>
          <a:ea typeface="+mn-ea"/>
          <a:cs typeface="+mn-cs"/>
        </a:defRPr>
      </a:lvl7pPr>
      <a:lvl8pPr marL="2633345" indent="-274320" algn="l" rtl="0" eaLnBrk="1" latinLnBrk="0" hangingPunct="1">
        <a:spcBef>
          <a:spcPts val="445"/>
        </a:spcBef>
        <a:buClr>
          <a:schemeClr val="accent1">
            <a:tint val="60000"/>
          </a:schemeClr>
        </a:buClr>
        <a:buChar char="•"/>
        <a:defRPr kumimoji="0" sz="2160" kern="1200">
          <a:solidFill>
            <a:schemeClr val="tx1"/>
          </a:solidFill>
          <a:latin typeface="+mn-lt"/>
          <a:ea typeface="+mn-ea"/>
          <a:cs typeface="+mn-cs"/>
        </a:defRPr>
      </a:lvl8pPr>
      <a:lvl9pPr marL="2962910" indent="-274320" algn="l" rtl="0" eaLnBrk="1" latinLnBrk="0" hangingPunct="1">
        <a:spcBef>
          <a:spcPts val="445"/>
        </a:spcBef>
        <a:buClr>
          <a:schemeClr val="accent2">
            <a:tint val="60000"/>
          </a:schemeClr>
        </a:buClr>
        <a:buChar char="•"/>
        <a:defRPr kumimoji="0" sz="216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548640" algn="l" rtl="0" eaLnBrk="1" latinLnBrk="0" hangingPunct="1">
        <a:defRPr kumimoji="0" kern="1200">
          <a:solidFill>
            <a:schemeClr val="tx1"/>
          </a:solidFill>
          <a:latin typeface="+mn-lt"/>
          <a:ea typeface="+mn-ea"/>
          <a:cs typeface="+mn-cs"/>
        </a:defRPr>
      </a:lvl2pPr>
      <a:lvl3pPr marL="1097280" algn="l" rtl="0" eaLnBrk="1" latinLnBrk="0" hangingPunct="1">
        <a:defRPr kumimoji="0" kern="1200">
          <a:solidFill>
            <a:schemeClr val="tx1"/>
          </a:solidFill>
          <a:latin typeface="+mn-lt"/>
          <a:ea typeface="+mn-ea"/>
          <a:cs typeface="+mn-cs"/>
        </a:defRPr>
      </a:lvl3pPr>
      <a:lvl4pPr marL="1645920" algn="l" rtl="0" eaLnBrk="1" latinLnBrk="0" hangingPunct="1">
        <a:defRPr kumimoji="0" kern="1200">
          <a:solidFill>
            <a:schemeClr val="tx1"/>
          </a:solidFill>
          <a:latin typeface="+mn-lt"/>
          <a:ea typeface="+mn-ea"/>
          <a:cs typeface="+mn-cs"/>
        </a:defRPr>
      </a:lvl4pPr>
      <a:lvl5pPr marL="2194560" algn="l" rtl="0" eaLnBrk="1" latinLnBrk="0" hangingPunct="1">
        <a:defRPr kumimoji="0" kern="1200">
          <a:solidFill>
            <a:schemeClr val="tx1"/>
          </a:solidFill>
          <a:latin typeface="+mn-lt"/>
          <a:ea typeface="+mn-ea"/>
          <a:cs typeface="+mn-cs"/>
        </a:defRPr>
      </a:lvl5pPr>
      <a:lvl6pPr marL="2743200" algn="l" rtl="0" eaLnBrk="1" latinLnBrk="0" hangingPunct="1">
        <a:defRPr kumimoji="0" kern="1200">
          <a:solidFill>
            <a:schemeClr val="tx1"/>
          </a:solidFill>
          <a:latin typeface="+mn-lt"/>
          <a:ea typeface="+mn-ea"/>
          <a:cs typeface="+mn-cs"/>
        </a:defRPr>
      </a:lvl6pPr>
      <a:lvl7pPr marL="3291840" algn="l" rtl="0" eaLnBrk="1" latinLnBrk="0" hangingPunct="1">
        <a:defRPr kumimoji="0" kern="1200">
          <a:solidFill>
            <a:schemeClr val="tx1"/>
          </a:solidFill>
          <a:latin typeface="+mn-lt"/>
          <a:ea typeface="+mn-ea"/>
          <a:cs typeface="+mn-cs"/>
        </a:defRPr>
      </a:lvl7pPr>
      <a:lvl8pPr marL="3840480" algn="l" rtl="0" eaLnBrk="1" latinLnBrk="0" hangingPunct="1">
        <a:defRPr kumimoji="0" kern="1200">
          <a:solidFill>
            <a:schemeClr val="tx1"/>
          </a:solidFill>
          <a:latin typeface="+mn-lt"/>
          <a:ea typeface="+mn-ea"/>
          <a:cs typeface="+mn-cs"/>
        </a:defRPr>
      </a:lvl8pPr>
      <a:lvl9pPr marL="438912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1.png"/><Relationship Id="rId1" Type="http://schemas.openxmlformats.org/officeDocument/2006/relationships/tags" Target="../tags/tag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2.png"/><Relationship Id="rId1" Type="http://schemas.openxmlformats.org/officeDocument/2006/relationships/tags" Target="../tags/tag13.xml"/></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tags" Target="../tags/tag15.xml"/><Relationship Id="rId2" Type="http://schemas.openxmlformats.org/officeDocument/2006/relationships/image" Target="../media/image13.png"/><Relationship Id="rId1" Type="http://schemas.openxmlformats.org/officeDocument/2006/relationships/tags" Target="../tags/tag14.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7.xml"/><Relationship Id="rId2" Type="http://schemas.openxmlformats.org/officeDocument/2006/relationships/image" Target="../media/image15.pn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6.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17.png"/><Relationship Id="rId1" Type="http://schemas.openxmlformats.org/officeDocument/2006/relationships/tags" Target="../tags/tag17.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1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7.xml"/><Relationship Id="rId4" Type="http://schemas.openxmlformats.org/officeDocument/2006/relationships/image" Target="../media/image23.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hyperlink" Target="https://blog.csdn.net/qq_53123067/article/details/136060974" TargetMode="Externa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7.xml"/><Relationship Id="rId2" Type="http://schemas.openxmlformats.org/officeDocument/2006/relationships/image" Target="../media/image25.jpe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7.xml"/><Relationship Id="rId2" Type="http://schemas.openxmlformats.org/officeDocument/2006/relationships/image" Target="../media/image28.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7.xml"/><Relationship Id="rId3" Type="http://schemas.openxmlformats.org/officeDocument/2006/relationships/image" Target="../media/image29.GIF"/><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7.xml"/><Relationship Id="rId3"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7.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7.xml"/><Relationship Id="rId2" Type="http://schemas.openxmlformats.org/officeDocument/2006/relationships/image" Target="../media/image32.png"/><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7.xml"/><Relationship Id="rId3" Type="http://schemas.openxmlformats.org/officeDocument/2006/relationships/hyperlink" Target="https://github.com/facebookresearch/detectron2%20%20&#13;" TargetMode="External"/><Relationship Id="rId2" Type="http://schemas.openxmlformats.org/officeDocument/2006/relationships/hyperlink" Target="https://github.com/yhenon/keras-spp" TargetMode="External"/><Relationship Id="rId1" Type="http://schemas.openxmlformats.org/officeDocument/2006/relationships/hyperlink" Target="https://github.com/rbgirshick/rcnn" TargetMode="External"/></Relationships>
</file>

<file path=ppt/slides/_rels/slide38.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7.xml"/><Relationship Id="rId3" Type="http://schemas.openxmlformats.org/officeDocument/2006/relationships/hyperlink" Target="https://github.com/bubbliiiing/yolov7-pytorch&#13;" TargetMode="External"/><Relationship Id="rId2" Type="http://schemas.openxmlformats.org/officeDocument/2006/relationships/hyperlink" Target="https://github.com/tensorflow/models&#13;" TargetMode="External"/><Relationship Id="rId1" Type="http://schemas.openxmlformats.org/officeDocument/2006/relationships/hyperlink" Target="https://github.com/pytorch/vision"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7.xml"/><Relationship Id="rId2" Type="http://schemas.openxmlformats.org/officeDocument/2006/relationships/image" Target="../media/image4.png"/><Relationship Id="rId1" Type="http://schemas.openxmlformats.org/officeDocument/2006/relationships/tags" Target="../tags/tag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17.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7.xml"/><Relationship Id="rId2" Type="http://schemas.openxmlformats.org/officeDocument/2006/relationships/image" Target="../media/image5.png"/><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17.xml"/><Relationship Id="rId4" Type="http://schemas.openxmlformats.org/officeDocument/2006/relationships/tags" Target="../tags/tag9.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7.xml"/><Relationship Id="rId4" Type="http://schemas.openxmlformats.org/officeDocument/2006/relationships/image" Target="../media/image9.png"/><Relationship Id="rId3" Type="http://schemas.openxmlformats.org/officeDocument/2006/relationships/tags" Target="../tags/tag10.xml"/><Relationship Id="rId2" Type="http://schemas.openxmlformats.org/officeDocument/2006/relationships/image" Target="../media/image8.pn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11.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subTitle" idx="1"/>
          </p:nvPr>
        </p:nvSpPr>
        <p:spPr>
          <a:xfrm>
            <a:off x="2286000" y="620688"/>
            <a:ext cx="7620000" cy="534988"/>
          </a:xfrm>
        </p:spPr>
        <p:txBody>
          <a:bodyPr/>
          <a:lstStyle/>
          <a:p>
            <a:pPr eaLnBrk="1" hangingPunct="1">
              <a:spcBef>
                <a:spcPts val="480"/>
              </a:spcBef>
              <a:defRPr/>
            </a:pPr>
            <a:r>
              <a:rPr lang="en-US" altLang="zh-CN" sz="3600" b="1" dirty="0">
                <a:solidFill>
                  <a:schemeClr val="tx1"/>
                </a:solidFill>
                <a:latin typeface="Times New Roman" panose="02020603050405020304" charset="0"/>
                <a:cs typeface="Times New Roman" panose="02020603050405020304" charset="0"/>
              </a:rPr>
              <a:t> Digital Image Processing</a:t>
            </a:r>
            <a:endParaRPr lang="en-US" altLang="zh-CN" sz="3600" b="1" dirty="0">
              <a:solidFill>
                <a:schemeClr val="tx1"/>
              </a:solidFill>
              <a:latin typeface="Times New Roman" panose="02020603050405020304" charset="0"/>
              <a:cs typeface="Times New Roman" panose="02020603050405020304" charset="0"/>
            </a:endParaRPr>
          </a:p>
        </p:txBody>
      </p:sp>
      <p:sp>
        <p:nvSpPr>
          <p:cNvPr id="8195" name="Rectangle 2"/>
          <p:cNvSpPr>
            <a:spLocks noGrp="1" noChangeArrowheads="1"/>
          </p:cNvSpPr>
          <p:nvPr>
            <p:ph type="ctrTitle"/>
          </p:nvPr>
        </p:nvSpPr>
        <p:spPr>
          <a:xfrm>
            <a:off x="2286000" y="1863799"/>
            <a:ext cx="7620000" cy="773113"/>
          </a:xfrm>
        </p:spPr>
        <p:txBody>
          <a:bodyPr/>
          <a:lstStyle/>
          <a:p>
            <a:pPr eaLnBrk="1" hangingPunct="1"/>
            <a:r>
              <a:rPr lang="zh-CN" altLang="en-US" sz="6600" b="1" dirty="0">
                <a:solidFill>
                  <a:schemeClr val="bg1"/>
                </a:solidFill>
                <a:latin typeface="楷体" panose="02010609060101010101" pitchFamily="49" charset="-122"/>
                <a:ea typeface="楷体" panose="02010609060101010101" pitchFamily="49" charset="-122"/>
              </a:rPr>
              <a:t>数字图像处理</a:t>
            </a:r>
            <a:endParaRPr lang="zh-CN" altLang="en-US" sz="6600" b="1" dirty="0">
              <a:solidFill>
                <a:schemeClr val="bg1"/>
              </a:solidFill>
              <a:latin typeface="楷体" panose="02010609060101010101" pitchFamily="49" charset="-122"/>
              <a:ea typeface="楷体" panose="02010609060101010101" pitchFamily="49" charset="-122"/>
            </a:endParaRPr>
          </a:p>
        </p:txBody>
      </p:sp>
      <p:sp>
        <p:nvSpPr>
          <p:cNvPr id="8199" name="TextBox 6"/>
          <p:cNvSpPr txBox="1">
            <a:spLocks noChangeArrowheads="1"/>
          </p:cNvSpPr>
          <p:nvPr/>
        </p:nvSpPr>
        <p:spPr bwMode="auto">
          <a:xfrm>
            <a:off x="2374900" y="4824154"/>
            <a:ext cx="7442200" cy="477054"/>
          </a:xfrm>
          <a:prstGeom prst="rect">
            <a:avLst/>
          </a:prstGeom>
          <a:noFill/>
          <a:ln w="9525">
            <a:noFill/>
            <a:miter lim="800000"/>
          </a:ln>
        </p:spPr>
        <p:txBody>
          <a:bodyPr>
            <a:spAutoFit/>
          </a:bodyPr>
          <a:lstStyle/>
          <a:p>
            <a:pPr algn="ctr" eaLnBrk="0" fontAlgn="base" hangingPunct="0">
              <a:spcBef>
                <a:spcPct val="0"/>
              </a:spcBef>
              <a:spcAft>
                <a:spcPct val="0"/>
              </a:spcAft>
              <a:defRPr/>
            </a:pPr>
            <a:r>
              <a:rPr lang="zh-CN" altLang="en-US" sz="2500" b="1" dirty="0">
                <a:solidFill>
                  <a:prstClr val="black"/>
                </a:solidFill>
                <a:latin typeface="Times" panose="00000500000000020000" pitchFamily="18" charset="0"/>
                <a:ea typeface="宋体" panose="02010600030101010101" pitchFamily="2" charset="-122"/>
              </a:rPr>
              <a:t>冯伟 教授、尚凡华 教授</a:t>
            </a:r>
            <a:endParaRPr lang="zh-CN" altLang="en-US" sz="2500" b="1" dirty="0">
              <a:solidFill>
                <a:prstClr val="black"/>
              </a:solidFill>
              <a:latin typeface="Times" panose="00000500000000020000" pitchFamily="18" charset="0"/>
              <a:ea typeface="宋体" panose="02010600030101010101" pitchFamily="2" charset="-122"/>
            </a:endParaRPr>
          </a:p>
        </p:txBody>
      </p:sp>
      <p:sp>
        <p:nvSpPr>
          <p:cNvPr id="2" name="TextBox 6"/>
          <p:cNvSpPr txBox="1">
            <a:spLocks noChangeArrowheads="1"/>
          </p:cNvSpPr>
          <p:nvPr/>
        </p:nvSpPr>
        <p:spPr bwMode="auto">
          <a:xfrm>
            <a:off x="2374900" y="5795972"/>
            <a:ext cx="7442200" cy="369332"/>
          </a:xfrm>
          <a:prstGeom prst="rect">
            <a:avLst/>
          </a:prstGeom>
          <a:noFill/>
          <a:ln w="9525">
            <a:noFill/>
            <a:miter lim="800000"/>
          </a:ln>
        </p:spPr>
        <p:txBody>
          <a:bodyPr>
            <a:spAutoFit/>
          </a:bodyPr>
          <a:lstStyle/>
          <a:p>
            <a:pPr algn="ctr" eaLnBrk="0" fontAlgn="base" hangingPunct="0">
              <a:spcBef>
                <a:spcPct val="0"/>
              </a:spcBef>
              <a:spcAft>
                <a:spcPct val="0"/>
              </a:spcAft>
              <a:defRPr/>
            </a:pPr>
            <a:r>
              <a:rPr lang="zh-CN" altLang="en-US" b="1" dirty="0">
                <a:solidFill>
                  <a:prstClr val="black"/>
                </a:solidFill>
                <a:latin typeface="华文楷体" panose="02010600040101010101" pitchFamily="2" charset="-122"/>
                <a:ea typeface="华文楷体" panose="02010600040101010101" pitchFamily="2" charset="-122"/>
              </a:rPr>
              <a:t>天津大学   智能与计算学部</a:t>
            </a:r>
            <a:endParaRPr lang="zh-CN" altLang="en-US" b="1" dirty="0">
              <a:solidFill>
                <a:prstClr val="black"/>
              </a:solidFill>
              <a:latin typeface="华文楷体" panose="02010600040101010101" pitchFamily="2" charset="-122"/>
              <a:ea typeface="华文楷体" panose="02010600040101010101" pitchFamily="2" charset="-122"/>
            </a:endParaRPr>
          </a:p>
        </p:txBody>
      </p:sp>
      <p:sp>
        <p:nvSpPr>
          <p:cNvPr id="3" name="TextBox 2"/>
          <p:cNvSpPr txBox="1"/>
          <p:nvPr/>
        </p:nvSpPr>
        <p:spPr>
          <a:xfrm>
            <a:off x="2855913" y="3528591"/>
            <a:ext cx="6432550" cy="691515"/>
          </a:xfrm>
          <a:prstGeom prst="rect">
            <a:avLst/>
          </a:prstGeom>
          <a:noFill/>
        </p:spPr>
        <p:txBody>
          <a:bodyPr>
            <a:spAutoFit/>
          </a:bodyPr>
          <a:lstStyle/>
          <a:p>
            <a:pPr algn="ctr" eaLnBrk="0" fontAlgn="base" hangingPunct="0">
              <a:spcBef>
                <a:spcPct val="0"/>
              </a:spcBef>
              <a:spcAft>
                <a:spcPct val="0"/>
              </a:spcAft>
              <a:defRPr/>
            </a:pPr>
            <a:r>
              <a:rPr lang="zh-CN" altLang="en-US" sz="3900" b="1" dirty="0">
                <a:solidFill>
                  <a:prstClr val="black"/>
                </a:solidFill>
                <a:latin typeface="华文楷体" panose="02010600040101010101" pitchFamily="2" charset="-122"/>
                <a:ea typeface="华文楷体" panose="02010600040101010101" pitchFamily="2" charset="-122"/>
              </a:rPr>
              <a:t>实验四 目标检测</a:t>
            </a:r>
            <a:endParaRPr lang="zh-CN" altLang="en-US" sz="3900" b="1" dirty="0">
              <a:solidFill>
                <a:prstClr val="black"/>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1000188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计算各cell梯度直方图</a:t>
            </a:r>
            <a:endParaRPr lang="en-US" altLang="zh-CN" b="1" dirty="0">
              <a:sym typeface="+mn-ea"/>
            </a:endParaRPr>
          </a:p>
          <a:p>
            <a:pPr marL="0" indent="0">
              <a:lnSpc>
                <a:spcPct val="125000"/>
              </a:lnSpc>
              <a:buFont typeface="Wingdings" panose="05000000000000000000" pitchFamily="2" charset="2"/>
              <a:buNone/>
            </a:pPr>
            <a:endParaRPr lang="zh-CN" altLang="en-US" b="1" dirty="0">
              <a:sym typeface="+mn-ea"/>
            </a:endParaRPr>
          </a:p>
        </p:txBody>
      </p:sp>
      <p:sp>
        <p:nvSpPr>
          <p:cNvPr id="15" name="文本框 14"/>
          <p:cNvSpPr txBox="1"/>
          <p:nvPr>
            <p:custDataLst>
              <p:tags r:id="rId1"/>
            </p:custDataLst>
          </p:nvPr>
        </p:nvSpPr>
        <p:spPr>
          <a:xfrm>
            <a:off x="695325" y="2060575"/>
            <a:ext cx="4957445" cy="762000"/>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角度分配到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bin</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rcRect l="941" r="7429"/>
          <a:stretch>
            <a:fillRect/>
          </a:stretch>
        </p:blipFill>
        <p:spPr>
          <a:xfrm>
            <a:off x="2787015" y="2708910"/>
            <a:ext cx="7416800" cy="308546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10299700"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计算各cell梯度直方图</a:t>
            </a:r>
            <a:endParaRPr lang="en-US" altLang="zh-CN" b="1" dirty="0">
              <a:sym typeface="+mn-ea"/>
            </a:endParaRPr>
          </a:p>
        </p:txBody>
      </p:sp>
      <p:sp>
        <p:nvSpPr>
          <p:cNvPr id="15" name="文本框 14"/>
          <p:cNvSpPr txBox="1"/>
          <p:nvPr>
            <p:custDataLst>
              <p:tags r:id="rId1"/>
            </p:custDataLst>
          </p:nvPr>
        </p:nvSpPr>
        <p:spPr>
          <a:xfrm>
            <a:off x="695325" y="2060575"/>
            <a:ext cx="10862945" cy="125222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划分单元格：将图像分成多个小的区域（通常为</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8x8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像素）</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统计每个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内的梯度直方图（不同梯度的个数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形成每个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的特征描述子</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2"/>
          <a:srcRect r="1525"/>
          <a:stretch>
            <a:fillRect/>
          </a:stretch>
        </p:blipFill>
        <p:spPr>
          <a:xfrm>
            <a:off x="1200150" y="3285490"/>
            <a:ext cx="9720580" cy="31864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989266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计算各cell梯度直方图</a:t>
            </a:r>
            <a:endParaRPr lang="en-US" altLang="zh-CN" b="1" dirty="0">
              <a:sym typeface="+mn-ea"/>
            </a:endParaRPr>
          </a:p>
          <a:p>
            <a:pPr marL="0" indent="0">
              <a:lnSpc>
                <a:spcPct val="125000"/>
              </a:lnSpc>
              <a:buFont typeface="Wingdings" panose="05000000000000000000" pitchFamily="2" charset="2"/>
              <a:buNone/>
            </a:pPr>
            <a:endParaRPr lang="zh-CN" altLang="en-US" b="1" dirty="0">
              <a:sym typeface="+mn-ea"/>
            </a:endParaRPr>
          </a:p>
        </p:txBody>
      </p:sp>
      <p:sp>
        <p:nvSpPr>
          <p:cNvPr id="15" name="文本框 14"/>
          <p:cNvSpPr txBox="1"/>
          <p:nvPr>
            <p:custDataLst>
              <p:tags r:id="rId1"/>
            </p:custDataLst>
          </p:nvPr>
        </p:nvSpPr>
        <p:spPr>
          <a:xfrm>
            <a:off x="695325" y="2060575"/>
            <a:ext cx="10862945" cy="72961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将得到的每个</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cell的梯度方向直方图绘出，得到特征图；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2"/>
          <a:stretch>
            <a:fillRect/>
          </a:stretch>
        </p:blipFill>
        <p:spPr>
          <a:xfrm>
            <a:off x="2135505" y="2781300"/>
            <a:ext cx="7842250" cy="690245"/>
          </a:xfrm>
          <a:prstGeom prst="rect">
            <a:avLst/>
          </a:prstGeom>
        </p:spPr>
      </p:pic>
      <p:sp>
        <p:nvSpPr>
          <p:cNvPr id="9" name="文本框 8"/>
          <p:cNvSpPr txBox="1"/>
          <p:nvPr>
            <p:custDataLst>
              <p:tags r:id="rId3"/>
            </p:custDataLst>
          </p:nvPr>
        </p:nvSpPr>
        <p:spPr>
          <a:xfrm>
            <a:off x="695325" y="3639185"/>
            <a:ext cx="10862945" cy="122682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将每几个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组成一个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block</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为例），一个</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block</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内所有</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的特征串联起来得到该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block</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特征描述子</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7" name="内容占位符 6"/>
          <p:cNvSpPr>
            <a:spLocks noGrp="1"/>
          </p:cNvSpPr>
          <p:nvPr>
            <p:ph sz="quarter" idx="1"/>
          </p:nvPr>
        </p:nvSpPr>
        <p:spPr>
          <a:xfrm>
            <a:off x="623570" y="1290955"/>
            <a:ext cx="6108700" cy="661035"/>
          </a:xfrm>
        </p:spPr>
        <p:txBody>
          <a:bodyPr/>
          <a:lstStyle/>
          <a:p>
            <a:pPr marL="0" indent="0">
              <a:buNone/>
            </a:pPr>
            <a:r>
              <a:rPr lang="zh-CN" altLang="en-US" sz="2880" b="1" dirty="0"/>
              <a:t>提取block中的HOG特征</a:t>
            </a:r>
            <a:endParaRPr lang="zh-CN" altLang="en-US" sz="2880" b="1" dirty="0"/>
          </a:p>
        </p:txBody>
      </p:sp>
      <p:grpSp>
        <p:nvGrpSpPr>
          <p:cNvPr id="8" name="组合 7"/>
          <p:cNvGrpSpPr/>
          <p:nvPr/>
        </p:nvGrpSpPr>
        <p:grpSpPr>
          <a:xfrm>
            <a:off x="767080" y="1982470"/>
            <a:ext cx="10887075" cy="3773805"/>
            <a:chOff x="1095" y="3461"/>
            <a:chExt cx="17145" cy="5943"/>
          </a:xfrm>
        </p:grpSpPr>
        <p:pic>
          <p:nvPicPr>
            <p:cNvPr id="11" name="图片 10"/>
            <p:cNvPicPr>
              <a:picLocks noChangeAspect="1"/>
            </p:cNvPicPr>
            <p:nvPr/>
          </p:nvPicPr>
          <p:blipFill>
            <a:blip r:embed="rId1"/>
            <a:stretch>
              <a:fillRect/>
            </a:stretch>
          </p:blipFill>
          <p:spPr>
            <a:xfrm>
              <a:off x="1095" y="3472"/>
              <a:ext cx="3032" cy="5932"/>
            </a:xfrm>
            <a:prstGeom prst="rect">
              <a:avLst/>
            </a:prstGeom>
          </p:spPr>
        </p:pic>
        <p:grpSp>
          <p:nvGrpSpPr>
            <p:cNvPr id="12310" name="组合 12309"/>
            <p:cNvGrpSpPr/>
            <p:nvPr/>
          </p:nvGrpSpPr>
          <p:grpSpPr>
            <a:xfrm>
              <a:off x="6085" y="4624"/>
              <a:ext cx="3629" cy="3628"/>
              <a:chOff x="4367808" y="2708920"/>
              <a:chExt cx="2304256" cy="2304010"/>
            </a:xfrm>
          </p:grpSpPr>
          <p:sp>
            <p:nvSpPr>
              <p:cNvPr id="9" name="矩形 8"/>
              <p:cNvSpPr/>
              <p:nvPr/>
            </p:nvSpPr>
            <p:spPr>
              <a:xfrm>
                <a:off x="4367808"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511824"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655840"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799856"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943872"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87888"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231904"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5375920" y="2708920"/>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367808"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511824"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655840"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4799856"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4943872"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5087888"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5231904"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375920" y="2852936"/>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4367808"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a:off x="4511824"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4655840"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4799856"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4943872"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087888"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231904"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375920" y="2996952"/>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4367808"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511824"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4655840"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4799856"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4943872"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5087888"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231904"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375920" y="3140968"/>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4367808"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4511824"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4655840"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799856"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4943872"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5087888"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5231904"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5375920" y="3284985"/>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4367808"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511824"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4655840"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4799856"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4943872"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5087888"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73"/>
              <p:cNvSpPr/>
              <p:nvPr/>
            </p:nvSpPr>
            <p:spPr>
              <a:xfrm>
                <a:off x="5231904"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5375920" y="3429001"/>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4367808"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4511824"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4655840"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2" name="矩形 8191"/>
              <p:cNvSpPr/>
              <p:nvPr/>
            </p:nvSpPr>
            <p:spPr>
              <a:xfrm>
                <a:off x="4799856"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3" name="矩形 8192"/>
              <p:cNvSpPr/>
              <p:nvPr/>
            </p:nvSpPr>
            <p:spPr>
              <a:xfrm>
                <a:off x="4943872"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5" name="矩形 8194"/>
              <p:cNvSpPr/>
              <p:nvPr/>
            </p:nvSpPr>
            <p:spPr>
              <a:xfrm>
                <a:off x="5087888"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7" name="矩形 8196"/>
              <p:cNvSpPr/>
              <p:nvPr/>
            </p:nvSpPr>
            <p:spPr>
              <a:xfrm>
                <a:off x="5231904"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99" name="矩形 8198"/>
              <p:cNvSpPr/>
              <p:nvPr/>
            </p:nvSpPr>
            <p:spPr>
              <a:xfrm>
                <a:off x="5375920" y="3573017"/>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0" name="矩形 8199"/>
              <p:cNvSpPr/>
              <p:nvPr/>
            </p:nvSpPr>
            <p:spPr>
              <a:xfrm>
                <a:off x="4367808"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1" name="矩形 8200"/>
              <p:cNvSpPr/>
              <p:nvPr/>
            </p:nvSpPr>
            <p:spPr>
              <a:xfrm>
                <a:off x="4511824"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2" name="矩形 8201"/>
              <p:cNvSpPr/>
              <p:nvPr/>
            </p:nvSpPr>
            <p:spPr>
              <a:xfrm>
                <a:off x="4655840"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3" name="矩形 8202"/>
              <p:cNvSpPr/>
              <p:nvPr/>
            </p:nvSpPr>
            <p:spPr>
              <a:xfrm>
                <a:off x="4799856"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4" name="矩形 8203"/>
              <p:cNvSpPr/>
              <p:nvPr/>
            </p:nvSpPr>
            <p:spPr>
              <a:xfrm>
                <a:off x="4943872"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5" name="矩形 8204"/>
              <p:cNvSpPr/>
              <p:nvPr/>
            </p:nvSpPr>
            <p:spPr>
              <a:xfrm>
                <a:off x="5087888"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6" name="矩形 8205"/>
              <p:cNvSpPr/>
              <p:nvPr/>
            </p:nvSpPr>
            <p:spPr>
              <a:xfrm>
                <a:off x="5231904"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07" name="矩形 8206"/>
              <p:cNvSpPr/>
              <p:nvPr/>
            </p:nvSpPr>
            <p:spPr>
              <a:xfrm>
                <a:off x="5375920" y="3717033"/>
                <a:ext cx="144016" cy="14401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07" name="矩形 12306"/>
              <p:cNvSpPr/>
              <p:nvPr/>
            </p:nvSpPr>
            <p:spPr>
              <a:xfrm>
                <a:off x="5519936" y="2708920"/>
                <a:ext cx="1152128" cy="11521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微软雅黑" panose="020B0503020204020204" pitchFamily="34" charset="-122"/>
                    <a:ea typeface="微软雅黑" panose="020B0503020204020204" pitchFamily="34" charset="-122"/>
                  </a:rPr>
                  <a:t>cell</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308" name="矩形 12307"/>
              <p:cNvSpPr/>
              <p:nvPr/>
            </p:nvSpPr>
            <p:spPr>
              <a:xfrm>
                <a:off x="4367808" y="3860801"/>
                <a:ext cx="1152128" cy="11521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微软雅黑" panose="020B0503020204020204" pitchFamily="34" charset="-122"/>
                    <a:ea typeface="微软雅黑" panose="020B0503020204020204" pitchFamily="34" charset="-122"/>
                  </a:rPr>
                  <a:t>cell</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309" name="矩形 12308"/>
              <p:cNvSpPr/>
              <p:nvPr/>
            </p:nvSpPr>
            <p:spPr>
              <a:xfrm>
                <a:off x="5519936" y="3860800"/>
                <a:ext cx="1152128" cy="115212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微软雅黑" panose="020B0503020204020204" pitchFamily="34" charset="-122"/>
                    <a:ea typeface="微软雅黑" panose="020B0503020204020204" pitchFamily="34" charset="-122"/>
                  </a:rPr>
                  <a:t>cell</a:t>
                </a:r>
                <a:endParaRPr lang="zh-CN" altLang="en-US" dirty="0">
                  <a:solidFill>
                    <a:schemeClr val="tx1"/>
                  </a:solidFill>
                  <a:latin typeface="微软雅黑" panose="020B0503020204020204" pitchFamily="34" charset="-122"/>
                  <a:ea typeface="微软雅黑" panose="020B0503020204020204" pitchFamily="34" charset="-122"/>
                </a:endParaRPr>
              </a:p>
            </p:txBody>
          </p:sp>
        </p:grpSp>
        <p:sp>
          <p:nvSpPr>
            <p:cNvPr id="12312" name="文本框 12311"/>
            <p:cNvSpPr txBox="1"/>
            <p:nvPr/>
          </p:nvSpPr>
          <p:spPr>
            <a:xfrm>
              <a:off x="6919" y="3461"/>
              <a:ext cx="1965" cy="582"/>
            </a:xfrm>
            <a:prstGeom prst="rect">
              <a:avLst/>
            </a:prstGeom>
            <a:noFill/>
          </p:spPr>
          <p:txBody>
            <a:bodyPr wrap="square">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rPr>
                <a:t>Block</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2314" name="文本框 12313"/>
            <p:cNvSpPr txBox="1"/>
            <p:nvPr/>
          </p:nvSpPr>
          <p:spPr>
            <a:xfrm>
              <a:off x="4532" y="3899"/>
              <a:ext cx="1481" cy="582"/>
            </a:xfrm>
            <a:prstGeom prst="rect">
              <a:avLst/>
            </a:prstGeom>
            <a:noFill/>
          </p:spPr>
          <p:txBody>
            <a:bodyPr wrap="square">
              <a:spAutoFit/>
            </a:bodyPr>
            <a:lstStyle/>
            <a:p>
              <a:pPr algn="ctr"/>
              <a:r>
                <a:rPr lang="en-US" altLang="zh-CN" dirty="0">
                  <a:solidFill>
                    <a:schemeClr val="tx1"/>
                  </a:solidFill>
                  <a:latin typeface="微软雅黑" panose="020B0503020204020204" pitchFamily="34" charset="-122"/>
                  <a:ea typeface="微软雅黑" panose="020B0503020204020204" pitchFamily="34" charset="-122"/>
                </a:rPr>
                <a:t>Pixel</a:t>
              </a:r>
              <a:endParaRPr lang="en-US" altLang="zh-CN" dirty="0">
                <a:solidFill>
                  <a:schemeClr val="tx1"/>
                </a:solidFill>
                <a:latin typeface="微软雅黑" panose="020B0503020204020204" pitchFamily="34" charset="-122"/>
                <a:ea typeface="微软雅黑" panose="020B0503020204020204" pitchFamily="34" charset="-122"/>
              </a:endParaRPr>
            </a:p>
          </p:txBody>
        </p:sp>
        <p:cxnSp>
          <p:nvCxnSpPr>
            <p:cNvPr id="12316" name="连接符: 肘形 12315"/>
            <p:cNvCxnSpPr>
              <a:stCxn id="9" idx="1"/>
              <a:endCxn id="12314" idx="2"/>
            </p:cNvCxnSpPr>
            <p:nvPr/>
          </p:nvCxnSpPr>
          <p:spPr>
            <a:xfrm rot="10800000">
              <a:off x="5272" y="4480"/>
              <a:ext cx="812" cy="257"/>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318" name="直接箭头连接符 12317"/>
            <p:cNvCxnSpPr/>
            <p:nvPr/>
          </p:nvCxnSpPr>
          <p:spPr>
            <a:xfrm>
              <a:off x="4384" y="6307"/>
              <a:ext cx="113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323" name="左大括号 12322"/>
            <p:cNvSpPr/>
            <p:nvPr/>
          </p:nvSpPr>
          <p:spPr>
            <a:xfrm rot="5400000">
              <a:off x="7663" y="2442"/>
              <a:ext cx="472" cy="3629"/>
            </a:xfrm>
            <a:prstGeom prst="leftBrace">
              <a:avLst>
                <a:gd name="adj1" fmla="val 5276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2324" name="直接箭头连接符 12323"/>
            <p:cNvCxnSpPr/>
            <p:nvPr/>
          </p:nvCxnSpPr>
          <p:spPr>
            <a:xfrm>
              <a:off x="10054" y="6307"/>
              <a:ext cx="113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325" name="矩形 12324"/>
            <p:cNvSpPr/>
            <p:nvPr/>
          </p:nvSpPr>
          <p:spPr>
            <a:xfrm>
              <a:off x="11528" y="5610"/>
              <a:ext cx="2835" cy="1471"/>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dirty="0">
                  <a:solidFill>
                    <a:schemeClr val="tx1"/>
                  </a:solidFill>
                  <a:latin typeface="微软雅黑" panose="020B0503020204020204" pitchFamily="34" charset="-122"/>
                  <a:ea typeface="微软雅黑" panose="020B0503020204020204" pitchFamily="34" charset="-122"/>
                </a:rPr>
                <a:t>直方图 </a:t>
              </a:r>
              <a:r>
                <a:rPr lang="en-US" altLang="zh-CN" dirty="0">
                  <a:solidFill>
                    <a:schemeClr val="tx1"/>
                  </a:solidFill>
                  <a:latin typeface="微软雅黑" panose="020B0503020204020204" pitchFamily="34" charset="-122"/>
                  <a:ea typeface="微软雅黑" panose="020B0503020204020204" pitchFamily="34" charset="-122"/>
                </a:rPr>
                <a:t>&amp;</a:t>
              </a:r>
              <a:endParaRPr lang="en-US" altLang="zh-CN" dirty="0">
                <a:solidFill>
                  <a:schemeClr val="tx1"/>
                </a:solidFill>
                <a:latin typeface="微软雅黑" panose="020B0503020204020204" pitchFamily="34" charset="-122"/>
                <a:ea typeface="微软雅黑" panose="020B0503020204020204" pitchFamily="34" charset="-122"/>
              </a:endParaRPr>
            </a:p>
            <a:p>
              <a:pPr algn="ctr">
                <a:lnSpc>
                  <a:spcPct val="150000"/>
                </a:lnSpc>
              </a:pPr>
              <a:r>
                <a:rPr lang="en-US" altLang="zh-CN" dirty="0">
                  <a:solidFill>
                    <a:schemeClr val="tx1"/>
                  </a:solidFill>
                  <a:latin typeface="微软雅黑" panose="020B0503020204020204" pitchFamily="34" charset="-122"/>
                  <a:ea typeface="微软雅黑" panose="020B0503020204020204" pitchFamily="34" charset="-122"/>
                </a:rPr>
                <a:t>L2-</a:t>
              </a:r>
              <a:r>
                <a:rPr lang="zh-CN" altLang="en-US" dirty="0">
                  <a:solidFill>
                    <a:schemeClr val="tx1"/>
                  </a:solidFill>
                  <a:latin typeface="微软雅黑" panose="020B0503020204020204" pitchFamily="34" charset="-122"/>
                  <a:ea typeface="微软雅黑" panose="020B0503020204020204" pitchFamily="34" charset="-122"/>
                </a:rPr>
                <a:t>范数归一化</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2326" name="直接箭头连接符 12325"/>
            <p:cNvCxnSpPr/>
            <p:nvPr/>
          </p:nvCxnSpPr>
          <p:spPr>
            <a:xfrm>
              <a:off x="14816" y="6307"/>
              <a:ext cx="1134"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328" name="文本框 12327"/>
            <p:cNvSpPr txBox="1"/>
            <p:nvPr/>
          </p:nvSpPr>
          <p:spPr>
            <a:xfrm>
              <a:off x="16272" y="6016"/>
              <a:ext cx="1968" cy="582"/>
            </a:xfrm>
            <a:prstGeom prst="rect">
              <a:avLst/>
            </a:prstGeom>
            <a:noFill/>
          </p:spPr>
          <p:txBody>
            <a:bodyPr wrap="square">
              <a:spAutoFit/>
            </a:bodyPr>
            <a:lstStyle/>
            <a:p>
              <a:r>
                <a:rPr lang="en-US" altLang="zh-CN" sz="1800" dirty="0">
                  <a:solidFill>
                    <a:schemeClr val="tx1"/>
                  </a:solidFill>
                  <a:latin typeface="微软雅黑" panose="020B0503020204020204" pitchFamily="34" charset="-122"/>
                  <a:ea typeface="微软雅黑" panose="020B0503020204020204" pitchFamily="34" charset="-122"/>
                </a:rPr>
                <a:t>HOG</a:t>
              </a:r>
              <a:r>
                <a:rPr lang="zh-CN" altLang="en-US" sz="1800" dirty="0">
                  <a:solidFill>
                    <a:schemeClr val="tx1"/>
                  </a:solidFill>
                  <a:latin typeface="微软雅黑" panose="020B0503020204020204" pitchFamily="34" charset="-122"/>
                  <a:ea typeface="微软雅黑" panose="020B0503020204020204" pitchFamily="34" charset="-122"/>
                </a:rPr>
                <a:t>特征</a:t>
              </a:r>
              <a:endParaRPr lang="zh-CN" altLang="en-US" dirty="0"/>
            </a:p>
          </p:txBody>
        </p:sp>
        <mc:AlternateContent xmlns:mc="http://schemas.openxmlformats.org/markup-compatibility/2006">
          <mc:Choice xmlns:a14="http://schemas.microsoft.com/office/drawing/2010/main" Requires="a14">
            <p:sp>
              <p:nvSpPr>
                <p:cNvPr id="12331" name="文本框 12330"/>
                <p:cNvSpPr txBox="1"/>
                <p:nvPr/>
              </p:nvSpPr>
              <p:spPr>
                <a:xfrm>
                  <a:off x="11308" y="7443"/>
                  <a:ext cx="3275" cy="147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𝑥</m:t>
                                </m:r>
                              </m:e>
                            </m:d>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d>
                              <m:dPr>
                                <m:ctrlPr>
                                  <a:rPr lang="en-US" altLang="zh-CN" i="1">
                                    <a:latin typeface="Cambria Math" panose="02040503050406030204" pitchFamily="18" charset="0"/>
                                  </a:rPr>
                                </m:ctrlPr>
                              </m:dPr>
                              <m:e>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sub>
                                  <m:sup>
                                    <m:r>
                                      <a:rPr lang="en-US" altLang="zh-CN" i="1">
                                        <a:latin typeface="Cambria Math" panose="02040503050406030204" pitchFamily="18" charset="0"/>
                                      </a:rPr>
                                      <m:t>𝑛</m:t>
                                    </m:r>
                                  </m:sup>
                                  <m:e>
                                    <m:sSup>
                                      <m:sSupPr>
                                        <m:ctrlPr>
                                          <a:rPr lang="en-US" altLang="zh-CN" i="1">
                                            <a:latin typeface="Cambria Math" panose="02040503050406030204" pitchFamily="18" charset="0"/>
                                          </a:rPr>
                                        </m:ctrlPr>
                                      </m:sSupPr>
                                      <m:e>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sup>
                                        <m:r>
                                          <a:rPr lang="en-US" altLang="zh-CN" i="1">
                                            <a:latin typeface="Cambria Math" panose="02040503050406030204" pitchFamily="18" charset="0"/>
                                          </a:rPr>
                                          <m:t>2</m:t>
                                        </m:r>
                                      </m:sup>
                                    </m:sSup>
                                  </m:e>
                                </m:nary>
                              </m:e>
                            </m:d>
                          </m:e>
                          <m:sup>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2</m:t>
                                </m:r>
                              </m:den>
                            </m:f>
                          </m:sup>
                        </m:sSup>
                      </m:oMath>
                    </m:oMathPara>
                  </a14:m>
                  <a:endParaRPr lang="zh-CN" altLang="en-US" dirty="0"/>
                </a:p>
              </p:txBody>
            </p:sp>
          </mc:Choice>
          <mc:Fallback>
            <p:sp>
              <p:nvSpPr>
                <p:cNvPr id="12331" name="文本框 12330"/>
                <p:cNvSpPr txBox="1">
                  <a:spLocks noRot="1" noChangeAspect="1" noMove="1" noResize="1" noEditPoints="1" noAdjustHandles="1" noChangeArrowheads="1" noChangeShapeType="1" noTextEdit="1"/>
                </p:cNvSpPr>
                <p:nvPr/>
              </p:nvSpPr>
              <p:spPr>
                <a:xfrm>
                  <a:off x="11308" y="7443"/>
                  <a:ext cx="3275" cy="1471"/>
                </a:xfrm>
                <a:prstGeom prst="rect">
                  <a:avLst/>
                </a:prstGeom>
                <a:blipFill rotWithShape="1">
                  <a:blip r:embed="rId2"/>
                </a:blipFill>
              </p:spPr>
              <p:txBody>
                <a:bodyPr/>
                <a:lstStyle/>
                <a:p>
                  <a:r>
                    <a:rPr lang="zh-CN" altLang="en-US">
                      <a:noFill/>
                    </a:rPr>
                    <a:t> </a:t>
                  </a:r>
                </a:p>
              </p:txBody>
            </p:sp>
          </mc:Fallback>
        </mc:AlternateContent>
      </p:grpSp>
      <p:sp>
        <p:nvSpPr>
          <p:cNvPr id="3" name="文本框 2"/>
          <p:cNvSpPr txBox="1"/>
          <p:nvPr/>
        </p:nvSpPr>
        <p:spPr>
          <a:xfrm>
            <a:off x="767080" y="5642610"/>
            <a:ext cx="9899650" cy="664845"/>
          </a:xfrm>
          <a:prstGeom prst="rect">
            <a:avLst/>
          </a:prstGeom>
        </p:spPr>
        <p:txBody>
          <a:bodyPr wrap="square">
            <a:noAutofit/>
          </a:bodyPr>
          <a:p>
            <a:pPr marL="342900" indent="-342900" algn="l">
              <a:lnSpc>
                <a:spcPct val="150000"/>
              </a:lnSpc>
              <a:buClr>
                <a:srgbClr val="D34817"/>
              </a:buClr>
              <a:buSzTx/>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将Block内所有Cell的直方图拼接在一起，形成一个长的特征向量</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1002093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在block中提取HOG特征</a:t>
            </a:r>
            <a:endParaRPr lang="en-US" altLang="zh-CN" b="1" dirty="0">
              <a:sym typeface="+mn-ea"/>
            </a:endParaRPr>
          </a:p>
        </p:txBody>
      </p:sp>
      <p:pic>
        <p:nvPicPr>
          <p:cNvPr id="3" name="图片 2"/>
          <p:cNvPicPr>
            <a:picLocks noChangeAspect="1"/>
          </p:cNvPicPr>
          <p:nvPr/>
        </p:nvPicPr>
        <p:blipFill>
          <a:blip r:embed="rId1"/>
          <a:stretch>
            <a:fillRect/>
          </a:stretch>
        </p:blipFill>
        <p:spPr>
          <a:xfrm>
            <a:off x="2279015" y="3141345"/>
            <a:ext cx="7849235" cy="3315335"/>
          </a:xfrm>
          <a:prstGeom prst="rect">
            <a:avLst/>
          </a:prstGeom>
        </p:spPr>
      </p:pic>
      <p:sp>
        <p:nvSpPr>
          <p:cNvPr id="7" name="文本框 6"/>
          <p:cNvSpPr txBox="1"/>
          <p:nvPr>
            <p:custDataLst>
              <p:tags r:id="rId2"/>
            </p:custDataLst>
          </p:nvPr>
        </p:nvSpPr>
        <p:spPr>
          <a:xfrm>
            <a:off x="695325" y="2060575"/>
            <a:ext cx="10862945" cy="104965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将图像</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image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内所有</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block</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块的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特征描述子</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串联起来</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得到该</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image</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（检测目标）的</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特征描述子，这就是最终分类的特征向量。</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786066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a:t>
            </a:r>
            <a:r>
              <a:rPr lang="zh-CN" altLang="en-US" b="1" dirty="0">
                <a:sym typeface="+mn-ea"/>
              </a:rPr>
              <a:t>特征可视化</a:t>
            </a:r>
            <a:endParaRPr lang="zh-CN" altLang="en-US" b="1" dirty="0">
              <a:sym typeface="+mn-ea"/>
            </a:endParaRPr>
          </a:p>
        </p:txBody>
      </p:sp>
      <p:sp>
        <p:nvSpPr>
          <p:cNvPr id="3" name="文本框 2"/>
          <p:cNvSpPr txBox="1"/>
          <p:nvPr>
            <p:custDataLst>
              <p:tags r:id="rId1"/>
            </p:custDataLst>
          </p:nvPr>
        </p:nvSpPr>
        <p:spPr>
          <a:xfrm>
            <a:off x="695325" y="2060575"/>
            <a:ext cx="10660380" cy="88709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特征可视化；</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2"/>
          <a:stretch>
            <a:fillRect/>
          </a:stretch>
        </p:blipFill>
        <p:spPr>
          <a:xfrm>
            <a:off x="2855595" y="2853055"/>
            <a:ext cx="6005195" cy="152908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pic>
        <p:nvPicPr>
          <p:cNvPr id="3" name="图片 2"/>
          <p:cNvPicPr>
            <a:picLocks noChangeAspect="1"/>
          </p:cNvPicPr>
          <p:nvPr/>
        </p:nvPicPr>
        <p:blipFill>
          <a:blip r:embed="rId1"/>
          <a:stretch>
            <a:fillRect/>
          </a:stretch>
        </p:blipFill>
        <p:spPr>
          <a:xfrm>
            <a:off x="6600190" y="2958148"/>
            <a:ext cx="5156835" cy="1635760"/>
          </a:xfrm>
          <a:prstGeom prst="rect">
            <a:avLst/>
          </a:prstGeom>
        </p:spPr>
      </p:pic>
      <p:sp>
        <p:nvSpPr>
          <p:cNvPr id="10" name="文本框 9"/>
          <p:cNvSpPr txBox="1"/>
          <p:nvPr/>
        </p:nvSpPr>
        <p:spPr>
          <a:xfrm>
            <a:off x="622935" y="1929765"/>
            <a:ext cx="6096000" cy="4199890"/>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初始化变量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train_data &amp; train_labels:</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训练数据及其对应的标签</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正</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负样本标签：</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1/0</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pos_im_path &amp; neg_im_path:</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正样本和负样本图像路径</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model_path:</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保存训练好的模型文件路径</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加载</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正样本</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glob.glob() :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遍历指定路径下的所有</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.png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文件</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cv2.imread :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读取图像并转换为灰度图</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cv2.resize :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将图像调整为固定大小（</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64*128</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），确保所有图像都具有相同尺寸</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a:blip r:embed="rId1"/>
          <a:srcRect r="5129"/>
          <a:stretch>
            <a:fillRect/>
          </a:stretch>
        </p:blipFill>
        <p:spPr>
          <a:xfrm>
            <a:off x="981710" y="4220210"/>
            <a:ext cx="10441940" cy="21304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加载</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正样本</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函数提取</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1"/>
            </p:custDataLst>
          </p:nvPr>
        </p:nvSpPr>
        <p:spPr>
          <a:xfrm>
            <a:off x="1146810" y="3140075"/>
            <a:ext cx="10051415" cy="598805"/>
          </a:xfrm>
          <a:prstGeom prst="rect">
            <a:avLst/>
          </a:prstGeom>
          <a:solidFill>
            <a:schemeClr val="bg1">
              <a:lumMod val="85000"/>
            </a:schemeClr>
          </a:solidFill>
        </p:spPr>
        <p:txBody>
          <a:bodyPr wrap="square">
            <a:spAutoFit/>
          </a:bodyPr>
          <a:lstStyle/>
          <a:p>
            <a:pPr indent="0" algn="l" fontAlgn="auto">
              <a:lnSpc>
                <a:spcPct val="150000"/>
              </a:lnSpc>
            </a:pPr>
            <a:r>
              <a:rPr lang="en-US" altLang="zh-CN" sz="2200" b="0" i="0">
                <a:solidFill>
                  <a:srgbClr val="383A42"/>
                </a:solidFill>
                <a:uFillTx/>
                <a:latin typeface="Times New Roman" panose="02020603050405020304" charset="0"/>
                <a:ea typeface="Source Code Pro"/>
                <a:cs typeface="Times New Roman" panose="02020603050405020304" charset="0"/>
              </a:rPr>
              <a:t>fd = hog(fd,orientations=9,pixels_per_cell=(8,8),visualize=False,cells_per_block=(3,3))</a:t>
            </a:r>
            <a:endParaRPr lang="en-US" altLang="zh-CN" sz="2200" b="0" i="0">
              <a:solidFill>
                <a:srgbClr val="383A42"/>
              </a:solidFill>
              <a:uFillTx/>
              <a:latin typeface="Times New Roman" panose="02020603050405020304" charset="0"/>
              <a:ea typeface="Source Code Pro"/>
              <a:cs typeface="Times New Roman" panose="02020603050405020304" charset="0"/>
            </a:endParaRPr>
          </a:p>
        </p:txBody>
      </p:sp>
      <p:sp>
        <p:nvSpPr>
          <p:cNvPr id="7" name="文本框 6"/>
          <p:cNvSpPr txBox="1"/>
          <p:nvPr/>
        </p:nvSpPr>
        <p:spPr>
          <a:xfrm>
            <a:off x="1146810" y="3860800"/>
            <a:ext cx="10164445" cy="2399665"/>
          </a:xfrm>
          <a:prstGeom prst="rect">
            <a:avLst/>
          </a:prstGeom>
          <a:noFill/>
        </p:spPr>
        <p:txBody>
          <a:bodyPr wrap="square" rtlCol="0" anchor="t">
            <a:spAutoFit/>
          </a:bodyPr>
          <a:lstStyle/>
          <a:p>
            <a:pPr marL="342900" indent="-342900" fontAlgn="auto">
              <a:lnSpc>
                <a:spcPct val="150000"/>
              </a:lnSpc>
              <a:buClr>
                <a:srgbClr val="D34817"/>
              </a:buClr>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orientations=9</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：指定每个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单元直方图的方向数；将每个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单元中的梯度方向划分为</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个方向。更多的方向可以捕捉更细致的方向信息，但也会增加计算复杂度</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pixels_per_cell=(8, 8)</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：每个</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单元的大小（以像素为单位）</a:t>
            </a:r>
            <a:endPar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visualize=False</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：是否生成</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HOG </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特征的可视化图像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Arial" panose="020B0604020202020204" pitchFamily="34" charset="0"/>
              <a:buChar char="•"/>
            </a:pP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cells_per_block=(3, 3)</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：指定每个块</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 (block) </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包含的</a:t>
            </a:r>
            <a:r>
              <a:rPr lang="en-US" altLang="zh-CN" sz="2000">
                <a:latin typeface="微软雅黑" panose="020B0503020204020204" pitchFamily="34" charset="-122"/>
                <a:ea typeface="微软雅黑" panose="020B0503020204020204" pitchFamily="34" charset="-122"/>
                <a:cs typeface="微软雅黑" panose="020B0503020204020204" pitchFamily="34" charset="-122"/>
                <a:sym typeface="+mn-ea"/>
              </a:rPr>
              <a:t>cell</a:t>
            </a:r>
            <a:r>
              <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rPr>
              <a:t>单元数量</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加载</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正样本</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函数提取</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将提取的特征添加到</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train_data</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列表中，并将标签设置为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（表示</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正样本</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3" name="图片 12"/>
          <p:cNvPicPr>
            <a:picLocks noChangeAspect="1"/>
          </p:cNvPicPr>
          <p:nvPr/>
        </p:nvPicPr>
        <p:blipFill>
          <a:blip r:embed="rId1"/>
          <a:srcRect r="5129"/>
          <a:stretch>
            <a:fillRect/>
          </a:stretch>
        </p:blipFill>
        <p:spPr>
          <a:xfrm>
            <a:off x="981710" y="3789680"/>
            <a:ext cx="10441940" cy="21304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Rot="1" noChangeArrowheads="1"/>
          </p:cNvSpPr>
          <p:nvPr/>
        </p:nvSpPr>
        <p:spPr bwMode="auto">
          <a:xfrm>
            <a:off x="654050" y="2061210"/>
            <a:ext cx="11457305" cy="3884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algn="just" eaLnBrk="1" hangingPunct="1">
              <a:spcAft>
                <a:spcPct val="20000"/>
              </a:spcAft>
              <a:buFont typeface="Wingdings" panose="05000000000000000000"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理解</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HOG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特征原理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spcAft>
                <a:spcPct val="20000"/>
              </a:spcAft>
              <a:buFont typeface="Wingdings" panose="05000000000000000000"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实现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HOG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特征提取（手动）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spcAft>
                <a:spcPct val="20000"/>
              </a:spcAft>
              <a:buFont typeface="Wingdings" panose="05000000000000000000"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实现行人目标检测流程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just" eaLnBrk="1" hangingPunct="1">
              <a:spcAft>
                <a:spcPct val="20000"/>
              </a:spcAft>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熟悉完整的目标检测流程，包括特征提取 -&gt; 分类 -&gt;目标定位</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eaLnBrk="1" hangingPunct="1">
              <a:spcAft>
                <a:spcPct val="20000"/>
              </a:spcAft>
              <a:buFont typeface="Wingdings" panose="05000000000000000000" charset="0"/>
              <a:buChar char=""/>
            </a:pPr>
            <a:r>
              <a:rPr lang="en-US" altLang="zh-CN" sz="2285"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在深度学习目标检测算法中，选择一种单阶段（One-Stage）或两阶段（Two-Stage）的代表性算法，将其与传统目标检测算法进行对比</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kumimoji="1" lang="zh-CN" altLang="en-US" b="1" dirty="0">
                <a:cs typeface="Arial" panose="020B0604020202020204" pitchFamily="34" charset="0"/>
                <a:sym typeface="+mn-ea"/>
              </a:rPr>
              <a:t>实验目的</a:t>
            </a:r>
            <a:endParaRPr lang="zh-CN" altLang="en-US"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加载</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负样本</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函数提取</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将提取的特征添加到</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train_data</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列表中，并将标签设置为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0</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（表示</a:t>
            </a:r>
            <a:r>
              <a:rPr lang="zh-CN" altLang="en-US" sz="22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负样本</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p:nvPr/>
        </p:nvPicPr>
        <p:blipFill>
          <a:blip r:embed="rId1"/>
          <a:stretch>
            <a:fillRect/>
          </a:stretch>
        </p:blipFill>
        <p:spPr>
          <a:xfrm>
            <a:off x="981710" y="3789680"/>
            <a:ext cx="10669270" cy="192341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数据准备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train_data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转换为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np.float32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类型，以适应后续的机器学习算法</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train_labels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转换为</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numpy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类型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1415415" y="3860800"/>
            <a:ext cx="5844540" cy="1461135"/>
          </a:xfrm>
          <a:prstGeom prst="rect">
            <a:avLst/>
          </a:prstGeom>
        </p:spPr>
      </p:pic>
      <p:cxnSp>
        <p:nvCxnSpPr>
          <p:cNvPr id="12318" name="直接箭头连接符 12317"/>
          <p:cNvCxnSpPr/>
          <p:nvPr/>
        </p:nvCxnSpPr>
        <p:spPr>
          <a:xfrm>
            <a:off x="7183120" y="4591368"/>
            <a:ext cx="71945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2"/>
          <a:srcRect r="20254"/>
          <a:stretch>
            <a:fillRect/>
          </a:stretch>
        </p:blipFill>
        <p:spPr>
          <a:xfrm>
            <a:off x="8256270" y="4184968"/>
            <a:ext cx="2592705" cy="812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8131810" cy="388747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hlinkClick r:id="rId1" action="ppaction://hlinkfile"/>
              </a:rPr>
              <a:t>SVM</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一种经典的监督学习算法，用于解决二分类和多分类问题</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核心思想：</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通过在特征空间中找到一个</a:t>
            </a:r>
            <a:r>
              <a:rPr lang="zh-CN" altLang="en-US" sz="22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最优的超平面</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来进行分类，并且间隔最大</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6850a64c-23a3-11eb-b308-964718266243">
            <a:hlinkClick r:id="" action="ppaction://media"/>
          </p:cNvPr>
          <p:cNvPicPr/>
          <p:nvPr>
            <a:videoFile r:link="rId2"/>
            <p:extLst>
              <p:ext uri="{DAA4B4D4-6D71-4841-9C94-3DE7FCFB9230}">
                <p14:media xmlns:p14="http://schemas.microsoft.com/office/powerpoint/2010/main" r:embed="rId3"/>
              </p:ext>
            </p:extLst>
          </p:nvPr>
        </p:nvPicPr>
        <p:blipFill>
          <a:blip r:embed="rId4"/>
          <a:stretch>
            <a:fillRect/>
          </a:stretch>
        </p:blipFill>
        <p:spPr>
          <a:xfrm>
            <a:off x="8616315" y="2636520"/>
            <a:ext cx="3472180" cy="2526030"/>
          </a:xfrm>
          <a:prstGeom prst="rect">
            <a:avLst/>
          </a:prstGeom>
        </p:spPr>
      </p:pic>
    </p:spTree>
  </p:cSld>
  <p:clrMapOvr>
    <a:masterClrMapping/>
  </p:clrMapOvr>
  <p:timing>
    <p:tnLst>
      <p:par>
        <p:cTn id="1" dur="indefinite" restart="never" nodeType="tmRoot">
          <p:childTnLst>
            <p:video>
              <p:cMediaNode>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1264265" cy="214947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训练</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SVM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模型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创建一个</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LinearSVC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模型实例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创建了一个线性支持向量分类器（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SVM</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这个分类器适合处理线性可分的数据，或者在高维空间中近似线性可分的数据</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10" name="图片 9"/>
          <p:cNvPicPr>
            <a:picLocks noChangeAspect="1"/>
          </p:cNvPicPr>
          <p:nvPr/>
        </p:nvPicPr>
        <p:blipFill>
          <a:blip r:embed="rId1"/>
          <a:srcRect b="6661"/>
          <a:stretch>
            <a:fillRect/>
          </a:stretch>
        </p:blipFill>
        <p:spPr>
          <a:xfrm>
            <a:off x="1559560" y="4152900"/>
            <a:ext cx="8021955" cy="2233295"/>
          </a:xfrm>
          <a:prstGeom prst="rect">
            <a:avLst/>
          </a:prstGeom>
        </p:spPr>
      </p:pic>
      <p:pic>
        <p:nvPicPr>
          <p:cNvPr id="1433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1382" r="28694" b="9019"/>
          <a:stretch>
            <a:fillRect/>
          </a:stretch>
        </p:blipFill>
        <p:spPr bwMode="auto">
          <a:xfrm>
            <a:off x="8749665" y="4006215"/>
            <a:ext cx="2954655" cy="239585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10862310" cy="217360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训练</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SVM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模型</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fit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方法训练模型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根据提供的训练数据以及标签来拟合模型参数</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joblib.dump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将训练好的模型保存到指定路径</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b="6661"/>
          <a:stretch>
            <a:fillRect/>
          </a:stretch>
        </p:blipFill>
        <p:spPr>
          <a:xfrm>
            <a:off x="1559560" y="4152900"/>
            <a:ext cx="8021955" cy="223329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6748145" cy="395986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目标检测模型推理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cv2.imread</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：读取测试图像</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cv2.resize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：将图像调整为固定大小</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(400, 256)</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size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：定义滑动窗口的大小</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(64, 128)</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，即每个窗口的高度和宽度</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step_size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：定义滑动窗口每次移动的步长</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(9, 9)</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downscale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：定义图像金字塔的缩放比例</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1.25</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rcRect l="2122" r="26514" b="4488"/>
          <a:stretch>
            <a:fillRect/>
          </a:stretch>
        </p:blipFill>
        <p:spPr>
          <a:xfrm>
            <a:off x="7371715" y="2498090"/>
            <a:ext cx="4698365" cy="28784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6748145" cy="395986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目标检测模型推理</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detections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：初始化一个空列表，用于存储检测到的行人位置</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scale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：初始化当前图像金字塔的缩放级别</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joblib.load</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：加载之前训练好的</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SVM</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模型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rcRect l="2122" r="26514" b="4488"/>
          <a:stretch>
            <a:fillRect/>
          </a:stretch>
        </p:blipFill>
        <p:spPr>
          <a:xfrm>
            <a:off x="7371715" y="2498090"/>
            <a:ext cx="4698365" cy="287845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3871595" cy="129095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目标检测模型推理</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r="1467"/>
          <a:stretch>
            <a:fillRect/>
          </a:stretch>
        </p:blipFill>
        <p:spPr>
          <a:xfrm>
            <a:off x="4487545" y="2058670"/>
            <a:ext cx="7647305" cy="41484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4648200" cy="408940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目的：实现图像的多尺度特征提取，增强特征对尺度变化的适应性。</a:t>
            </a:r>
            <a:endParaRPr lang="en-US" altLang="zh-CN" sz="2200" dirty="0">
              <a:latin typeface="微软雅黑" panose="020B0503020204020204" pitchFamily="34" charset="-122"/>
              <a:ea typeface="微软雅黑" panose="020B0503020204020204" pitchFamily="34" charset="-122"/>
            </a:endParaRPr>
          </a:p>
          <a:p>
            <a:pPr marL="800100" lvl="1" indent="-342900" fontAlgn="auto">
              <a:lnSpc>
                <a:spcPct val="150000"/>
              </a:lnSpc>
              <a:buClr>
                <a:srgbClr val="D34817"/>
              </a:buClr>
              <a:buFont typeface="Arial" panose="020B0604020202020204" pitchFamily="34" charset="0"/>
              <a:buChar char="•"/>
            </a:pPr>
            <a:r>
              <a:rPr lang="en-US" altLang="zh-CN" sz="2200" dirty="0" err="1">
                <a:latin typeface="微软雅黑" panose="020B0503020204020204" pitchFamily="34" charset="-122"/>
                <a:ea typeface="微软雅黑" panose="020B0503020204020204" pitchFamily="34" charset="-122"/>
                <a:cs typeface="微软雅黑" panose="020B0503020204020204" pitchFamily="34" charset="-122"/>
                <a:sym typeface="+mn-ea"/>
              </a:rPr>
              <a:t>pyramid_gaussian</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：创建图像金字塔，逐步缩小图像尺寸</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sliding_window</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：在每层金字塔图像上应用滑动窗口，提取不同位置的子图像</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rcRect r="1467"/>
          <a:stretch>
            <a:fillRect/>
          </a:stretch>
        </p:blipFill>
        <p:spPr>
          <a:xfrm>
            <a:off x="5231765" y="1411605"/>
            <a:ext cx="6827520" cy="3703955"/>
          </a:xfrm>
          <a:prstGeom prst="rect">
            <a:avLst/>
          </a:prstGeom>
        </p:spPr>
      </p:pic>
      <p:pic>
        <p:nvPicPr>
          <p:cNvPr id="10" name="图片 9"/>
          <p:cNvPicPr>
            <a:picLocks noChangeAspect="1"/>
          </p:cNvPicPr>
          <p:nvPr/>
        </p:nvPicPr>
        <p:blipFill>
          <a:blip r:embed="rId2"/>
          <a:stretch>
            <a:fillRect/>
          </a:stretch>
        </p:blipFill>
        <p:spPr>
          <a:xfrm>
            <a:off x="5231765" y="5248275"/>
            <a:ext cx="5743575" cy="80962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4401185" cy="41497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sliding_window</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使用两个嵌套的</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for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循环遍历图像的每个位置，根据</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step_size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决定每次移动的步长</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使用切片操作从图像中提取出当前窗口对应的子区域，并通过</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yield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返回结果</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r="1467"/>
          <a:stretch>
            <a:fillRect/>
          </a:stretch>
        </p:blipFill>
        <p:spPr>
          <a:xfrm>
            <a:off x="5231765" y="1411605"/>
            <a:ext cx="6827520" cy="3703955"/>
          </a:xfrm>
          <a:prstGeom prst="rect">
            <a:avLst/>
          </a:prstGeom>
        </p:spPr>
      </p:pic>
      <p:pic>
        <p:nvPicPr>
          <p:cNvPr id="9" name="图片 8"/>
          <p:cNvPicPr>
            <a:picLocks noChangeAspect="1"/>
          </p:cNvPicPr>
          <p:nvPr/>
        </p:nvPicPr>
        <p:blipFill>
          <a:blip r:embed="rId2"/>
          <a:stretch>
            <a:fillRect/>
          </a:stretch>
        </p:blipFill>
        <p:spPr>
          <a:xfrm>
            <a:off x="5231765" y="5248275"/>
            <a:ext cx="5743575" cy="809625"/>
          </a:xfrm>
          <a:prstGeom prst="rect">
            <a:avLst/>
          </a:prstGeom>
        </p:spPr>
      </p:pic>
      <p:pic>
        <p:nvPicPr>
          <p:cNvPr id="11" name="图片 10" descr="sliding"/>
          <p:cNvPicPr>
            <a:picLocks noChangeAspect="1"/>
          </p:cNvPicPr>
          <p:nvPr/>
        </p:nvPicPr>
        <p:blipFill>
          <a:blip r:embed="rId3"/>
          <a:stretch>
            <a:fillRect/>
          </a:stretch>
        </p:blipFill>
        <p:spPr>
          <a:xfrm>
            <a:off x="10296525" y="3334385"/>
            <a:ext cx="1570355" cy="231330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HOG</a:t>
            </a:r>
            <a:r>
              <a:rPr lang="zh-CN" altLang="en-US" b="1" dirty="0">
                <a:sym typeface="+mn-ea"/>
              </a:rPr>
              <a:t>算法简介</a:t>
            </a:r>
            <a:endParaRPr lang="zh-CN" altLang="en-US" b="1" dirty="0">
              <a:sym typeface="+mn-ea"/>
            </a:endParaRPr>
          </a:p>
        </p:txBody>
      </p:sp>
      <p:sp>
        <p:nvSpPr>
          <p:cNvPr id="12" name="文本框 11"/>
          <p:cNvSpPr txBox="1"/>
          <p:nvPr>
            <p:custDataLst>
              <p:tags r:id="rId1"/>
            </p:custDataLst>
          </p:nvPr>
        </p:nvSpPr>
        <p:spPr>
          <a:xfrm>
            <a:off x="695325" y="2060575"/>
            <a:ext cx="11497310" cy="169164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主要思想</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基于图像梯度的方向和强度，捕捉图像中局部结构的</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变化。</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在一幅图像中，局部目标的外表和形状可以被局部梯度或边缘方向的分布很好的描述。</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2"/>
            </p:custDataLst>
          </p:nvPr>
        </p:nvSpPr>
        <p:spPr>
          <a:xfrm>
            <a:off x="695325" y="3646170"/>
            <a:ext cx="10758170" cy="6953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实现流程</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8" name="组合 17"/>
          <p:cNvGrpSpPr/>
          <p:nvPr/>
        </p:nvGrpSpPr>
        <p:grpSpPr>
          <a:xfrm>
            <a:off x="2268146" y="4292615"/>
            <a:ext cx="7898770" cy="2265680"/>
            <a:chOff x="2122398" y="2445232"/>
            <a:chExt cx="7898770" cy="2265680"/>
          </a:xfrm>
        </p:grpSpPr>
        <p:pic>
          <p:nvPicPr>
            <p:cNvPr id="21" name="图片 20"/>
            <p:cNvPicPr>
              <a:picLocks noChangeAspect="1"/>
            </p:cNvPicPr>
            <p:nvPr/>
          </p:nvPicPr>
          <p:blipFill>
            <a:blip r:embed="rId3"/>
            <a:stretch>
              <a:fillRect/>
            </a:stretch>
          </p:blipFill>
          <p:spPr>
            <a:xfrm>
              <a:off x="2201148" y="2445232"/>
              <a:ext cx="1080120" cy="1071724"/>
            </a:xfrm>
            <a:prstGeom prst="rect">
              <a:avLst/>
            </a:prstGeom>
          </p:spPr>
        </p:pic>
        <p:sp>
          <p:nvSpPr>
            <p:cNvPr id="22" name="矩形 21"/>
            <p:cNvSpPr/>
            <p:nvPr/>
          </p:nvSpPr>
          <p:spPr>
            <a:xfrm>
              <a:off x="3977555" y="2589377"/>
              <a:ext cx="1475740" cy="783590"/>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图像预处理</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a:xfrm>
              <a:off x="6153383" y="2589377"/>
              <a:ext cx="1267460" cy="783590"/>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梯度计算</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32" name="直接箭头连接符 31"/>
            <p:cNvCxnSpPr>
              <a:stCxn id="21" idx="3"/>
              <a:endCxn id="22" idx="1"/>
            </p:cNvCxnSpPr>
            <p:nvPr/>
          </p:nvCxnSpPr>
          <p:spPr>
            <a:xfrm>
              <a:off x="3281066" y="2981094"/>
              <a:ext cx="695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2" idx="3"/>
              <a:endCxn id="31" idx="1"/>
            </p:cNvCxnSpPr>
            <p:nvPr/>
          </p:nvCxnSpPr>
          <p:spPr>
            <a:xfrm>
              <a:off x="5453247" y="2981096"/>
              <a:ext cx="7004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282538" y="2589377"/>
              <a:ext cx="1485900" cy="783590"/>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计算各</a:t>
              </a:r>
              <a:r>
                <a:rPr lang="en-US" altLang="zh-CN" sz="2000" dirty="0">
                  <a:solidFill>
                    <a:schemeClr val="tx1"/>
                  </a:solidFill>
                  <a:latin typeface="微软雅黑" panose="020B0503020204020204" pitchFamily="34" charset="-122"/>
                  <a:ea typeface="微软雅黑" panose="020B0503020204020204" pitchFamily="34" charset="-122"/>
                </a:rPr>
                <a:t>cell</a:t>
              </a:r>
              <a:r>
                <a:rPr lang="zh-CN" altLang="en-US" sz="2000" dirty="0">
                  <a:solidFill>
                    <a:schemeClr val="tx1"/>
                  </a:solidFill>
                  <a:latin typeface="微软雅黑" panose="020B0503020204020204" pitchFamily="34" charset="-122"/>
                  <a:ea typeface="微软雅黑" panose="020B0503020204020204" pitchFamily="34" charset="-122"/>
                </a:rPr>
                <a:t>梯度直方图</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35" name="直接箭头连接符 34"/>
            <p:cNvCxnSpPr>
              <a:stCxn id="31" idx="3"/>
              <a:endCxn id="34" idx="1"/>
            </p:cNvCxnSpPr>
            <p:nvPr/>
          </p:nvCxnSpPr>
          <p:spPr>
            <a:xfrm>
              <a:off x="7421211" y="2981095"/>
              <a:ext cx="86169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5927323" y="3763175"/>
              <a:ext cx="1719580" cy="783590"/>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l"/>
              <a:r>
                <a:rPr lang="zh-CN" altLang="en-US" sz="2000" dirty="0">
                  <a:solidFill>
                    <a:schemeClr val="tx1"/>
                  </a:solidFill>
                  <a:latin typeface="微软雅黑" panose="020B0503020204020204" pitchFamily="34" charset="-122"/>
                  <a:ea typeface="微软雅黑" panose="020B0503020204020204" pitchFamily="34" charset="-122"/>
                </a:rPr>
                <a:t>在</a:t>
              </a:r>
              <a:r>
                <a:rPr lang="en-US" altLang="zh-CN" sz="2000" dirty="0">
                  <a:solidFill>
                    <a:schemeClr val="tx1"/>
                  </a:solidFill>
                  <a:latin typeface="微软雅黑" panose="020B0503020204020204" pitchFamily="34" charset="-122"/>
                  <a:ea typeface="微软雅黑" panose="020B0503020204020204" pitchFamily="34" charset="-122"/>
                </a:rPr>
                <a:t>block</a:t>
              </a:r>
              <a:r>
                <a:rPr lang="zh-CN" altLang="en-US" sz="2000" dirty="0">
                  <a:solidFill>
                    <a:schemeClr val="tx1"/>
                  </a:solidFill>
                  <a:latin typeface="微软雅黑" panose="020B0503020204020204" pitchFamily="34" charset="-122"/>
                  <a:ea typeface="微软雅黑" panose="020B0503020204020204" pitchFamily="34" charset="-122"/>
                </a:rPr>
                <a:t>中提取</a:t>
              </a:r>
              <a:r>
                <a:rPr lang="en-US" altLang="zh-CN" sz="2000" dirty="0">
                  <a:solidFill>
                    <a:schemeClr val="tx1"/>
                  </a:solidFill>
                  <a:latin typeface="微软雅黑" panose="020B0503020204020204" pitchFamily="34" charset="-122"/>
                  <a:ea typeface="微软雅黑" panose="020B0503020204020204" pitchFamily="34" charset="-122"/>
                </a:rPr>
                <a:t>HOG</a:t>
              </a:r>
              <a:r>
                <a:rPr lang="zh-CN" altLang="en-US" sz="2000" dirty="0">
                  <a:solidFill>
                    <a:schemeClr val="tx1"/>
                  </a:solidFill>
                  <a:latin typeface="微软雅黑" panose="020B0503020204020204" pitchFamily="34" charset="-122"/>
                  <a:ea typeface="微软雅黑" panose="020B0503020204020204" pitchFamily="34" charset="-122"/>
                </a:rPr>
                <a:t>特征</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37" name="矩形 36"/>
            <p:cNvSpPr/>
            <p:nvPr/>
          </p:nvSpPr>
          <p:spPr>
            <a:xfrm>
              <a:off x="3886433" y="3763175"/>
              <a:ext cx="1657985" cy="783590"/>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sz="2000" dirty="0">
                  <a:solidFill>
                    <a:schemeClr val="tx1"/>
                  </a:solidFill>
                  <a:latin typeface="微软雅黑" panose="020B0503020204020204" pitchFamily="34" charset="-122"/>
                  <a:ea typeface="微软雅黑" panose="020B0503020204020204" pitchFamily="34" charset="-122"/>
                </a:rPr>
                <a:t>Linear SVM</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38" name="直接箭头连接符 37"/>
            <p:cNvCxnSpPr>
              <a:stCxn id="36" idx="1"/>
              <a:endCxn id="37" idx="3"/>
            </p:cNvCxnSpPr>
            <p:nvPr/>
          </p:nvCxnSpPr>
          <p:spPr>
            <a:xfrm flipH="1">
              <a:off x="5544728" y="4154976"/>
              <a:ext cx="3829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37" idx="1"/>
              <a:endCxn id="40" idx="3"/>
            </p:cNvCxnSpPr>
            <p:nvPr/>
          </p:nvCxnSpPr>
          <p:spPr>
            <a:xfrm flipH="1">
              <a:off x="3360018" y="4154970"/>
              <a:ext cx="52641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2122398" y="3955580"/>
              <a:ext cx="1237620" cy="39878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检测</a:t>
              </a:r>
              <a:endParaRPr lang="zh-CN" altLang="en-US" sz="2000" dirty="0">
                <a:latin typeface="微软雅黑" panose="020B0503020204020204" pitchFamily="34" charset="-122"/>
                <a:ea typeface="微软雅黑" panose="020B0503020204020204" pitchFamily="34" charset="-122"/>
              </a:endParaRPr>
            </a:p>
          </p:txBody>
        </p:sp>
        <p:sp>
          <p:nvSpPr>
            <p:cNvPr id="41" name="矩形 40"/>
            <p:cNvSpPr/>
            <p:nvPr/>
          </p:nvSpPr>
          <p:spPr>
            <a:xfrm>
              <a:off x="8029808" y="3599027"/>
              <a:ext cx="1991360" cy="1111885"/>
            </a:xfrm>
            <a:prstGeom prst="rect">
              <a:avLst/>
            </a:prstGeom>
            <a:solidFill>
              <a:srgbClr val="B6DA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sz="2000" dirty="0">
                  <a:solidFill>
                    <a:schemeClr val="tx1"/>
                  </a:solidFill>
                  <a:latin typeface="微软雅黑" panose="020B0503020204020204" pitchFamily="34" charset="-122"/>
                  <a:ea typeface="微软雅黑" panose="020B0503020204020204" pitchFamily="34" charset="-122"/>
                </a:rPr>
                <a:t>将</a:t>
              </a:r>
              <a:r>
                <a:rPr lang="en-US" altLang="zh-CN" sz="2000" dirty="0">
                  <a:solidFill>
                    <a:schemeClr val="tx1"/>
                  </a:solidFill>
                  <a:latin typeface="微软雅黑" panose="020B0503020204020204" pitchFamily="34" charset="-122"/>
                  <a:ea typeface="微软雅黑" panose="020B0503020204020204" pitchFamily="34" charset="-122"/>
                </a:rPr>
                <a:t>cell</a:t>
              </a:r>
              <a:r>
                <a:rPr lang="zh-CN" altLang="en-US" sz="2000" dirty="0">
                  <a:solidFill>
                    <a:schemeClr val="tx1"/>
                  </a:solidFill>
                  <a:latin typeface="微软雅黑" panose="020B0503020204020204" pitchFamily="34" charset="-122"/>
                  <a:ea typeface="微软雅黑" panose="020B0503020204020204" pitchFamily="34" charset="-122"/>
                </a:rPr>
                <a:t>组成更大的</a:t>
              </a:r>
              <a:r>
                <a:rPr lang="en-US" altLang="zh-CN" sz="2000" dirty="0">
                  <a:solidFill>
                    <a:schemeClr val="tx1"/>
                  </a:solidFill>
                  <a:latin typeface="微软雅黑" panose="020B0503020204020204" pitchFamily="34" charset="-122"/>
                  <a:ea typeface="微软雅黑" panose="020B0503020204020204" pitchFamily="34" charset="-122"/>
                </a:rPr>
                <a:t>block</a:t>
              </a:r>
              <a:r>
                <a:rPr lang="zh-CN" altLang="en-US" sz="2000" dirty="0">
                  <a:solidFill>
                    <a:schemeClr val="tx1"/>
                  </a:solidFill>
                  <a:latin typeface="微软雅黑" panose="020B0503020204020204" pitchFamily="34" charset="-122"/>
                  <a:ea typeface="微软雅黑" panose="020B0503020204020204" pitchFamily="34" charset="-122"/>
                </a:rPr>
                <a:t>并对比度归一化</a:t>
              </a:r>
              <a:endParaRPr lang="zh-CN" altLang="en-US" sz="2000" dirty="0">
                <a:solidFill>
                  <a:schemeClr val="tx1"/>
                </a:solidFill>
                <a:latin typeface="微软雅黑" panose="020B0503020204020204" pitchFamily="34" charset="-122"/>
                <a:ea typeface="微软雅黑" panose="020B0503020204020204" pitchFamily="34" charset="-122"/>
              </a:endParaRPr>
            </a:p>
          </p:txBody>
        </p:sp>
        <p:cxnSp>
          <p:nvCxnSpPr>
            <p:cNvPr id="42" name="直接箭头连接符 41"/>
            <p:cNvCxnSpPr>
              <a:stCxn id="34" idx="2"/>
              <a:endCxn id="41" idx="0"/>
            </p:cNvCxnSpPr>
            <p:nvPr/>
          </p:nvCxnSpPr>
          <p:spPr>
            <a:xfrm>
              <a:off x="9025702" y="3372941"/>
              <a:ext cx="0" cy="2260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41" idx="1"/>
              <a:endCxn id="36" idx="3"/>
            </p:cNvCxnSpPr>
            <p:nvPr/>
          </p:nvCxnSpPr>
          <p:spPr>
            <a:xfrm flipH="1">
              <a:off x="7647114" y="4154970"/>
              <a:ext cx="38290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4" y="1929765"/>
            <a:ext cx="11305713" cy="41497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Clr>
                <a:srgbClr val="D34817"/>
              </a:buClr>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在</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a:t>
            </a:r>
            <a:r>
              <a:rPr lang="en-US" altLang="zh-CN" sz="2200" dirty="0">
                <a:latin typeface="微软雅黑" panose="020B0503020204020204" pitchFamily="34" charset="-122"/>
                <a:ea typeface="微软雅黑" panose="020B0503020204020204" pitchFamily="34" charset="-122"/>
              </a:rPr>
              <a:t>Histogram of Oriented Gradient</a:t>
            </a:r>
            <a:r>
              <a:rPr lang="zh-CN" altLang="en-US" sz="2200" dirty="0">
                <a:latin typeface="微软雅黑" panose="020B0503020204020204" pitchFamily="34" charset="-122"/>
                <a:ea typeface="微软雅黑" panose="020B0503020204020204" pitchFamily="34" charset="-122"/>
              </a:rPr>
              <a:t>）特征提取中，</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的大小、</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的大小以及模型推理时的滑动窗口大小之间存在密切的关系。</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Clr>
                <a:srgbClr val="D34817"/>
              </a:buClr>
              <a:buFont typeface="Wingdings" panose="05000000000000000000" pitchFamily="2" charset="2"/>
              <a:buChar char="l"/>
            </a:pP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是</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特征提取中的最小单位，它是图像被划分成的最小的矩形区域。每个</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内会计算梯度方向直方图，作为该</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的</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的大小通常设置为较小的值，如</a:t>
            </a:r>
            <a:r>
              <a:rPr lang="en-US" altLang="zh-CN" sz="2200" dirty="0">
                <a:latin typeface="微软雅黑" panose="020B0503020204020204" pitchFamily="34" charset="-122"/>
                <a:ea typeface="微软雅黑" panose="020B0503020204020204" pitchFamily="34" charset="-122"/>
              </a:rPr>
              <a:t>8x8</a:t>
            </a:r>
            <a:r>
              <a:rPr lang="zh-CN" altLang="en-US" sz="2200" dirty="0">
                <a:latin typeface="微软雅黑" panose="020B0503020204020204" pitchFamily="34" charset="-122"/>
                <a:ea typeface="微软雅黑" panose="020B0503020204020204" pitchFamily="34" charset="-122"/>
              </a:rPr>
              <a:t>像素，以便能够捕捉到图像中的细节纹理信息。</a:t>
            </a:r>
            <a:endParaRPr lang="en-US" altLang="zh-CN" sz="22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4" y="1929765"/>
            <a:ext cx="11305713" cy="41497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buClr>
                <a:srgbClr val="D34817"/>
              </a:buClr>
              <a:buFont typeface="Wingdings" panose="05000000000000000000" pitchFamily="2" charset="2"/>
              <a:buChar char="l"/>
            </a:pP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是由多个相邻的</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组成的更大的矩形区域。在</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特征提取中，</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用于对</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内的</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特征进行归一化处理，以提高特征的鲁棒性。</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的大小通常设置为较大的值，如</a:t>
            </a:r>
            <a:r>
              <a:rPr lang="en-US" altLang="zh-CN" sz="2200" dirty="0">
                <a:latin typeface="微软雅黑" panose="020B0503020204020204" pitchFamily="34" charset="-122"/>
                <a:ea typeface="微软雅黑" panose="020B0503020204020204" pitchFamily="34" charset="-122"/>
              </a:rPr>
              <a:t>16x16</a:t>
            </a:r>
            <a:r>
              <a:rPr lang="zh-CN" altLang="en-US" sz="2200" dirty="0">
                <a:latin typeface="微软雅黑" panose="020B0503020204020204" pitchFamily="34" charset="-122"/>
                <a:ea typeface="微软雅黑" panose="020B0503020204020204" pitchFamily="34" charset="-122"/>
              </a:rPr>
              <a:t>像素，以便能够包含足够的</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来进行归一化。</a:t>
            </a:r>
            <a:endParaRPr lang="en-US" altLang="zh-CN" sz="2200" dirty="0">
              <a:latin typeface="微软雅黑" panose="020B0503020204020204" pitchFamily="34" charset="-122"/>
              <a:ea typeface="微软雅黑" panose="020B0503020204020204" pitchFamily="34" charset="-122"/>
            </a:endParaRPr>
          </a:p>
          <a:p>
            <a:pPr marL="800100" lvl="1" indent="-342900">
              <a:lnSpc>
                <a:spcPct val="150000"/>
              </a:lnSpc>
              <a:buClr>
                <a:srgbClr val="D34817"/>
              </a:buClr>
              <a:buFont typeface="Wingdings" panose="05000000000000000000" pitchFamily="2" charset="2"/>
              <a:buChar char="l"/>
            </a:pPr>
            <a:r>
              <a:rPr lang="zh-CN" altLang="en-US" sz="2200" dirty="0">
                <a:latin typeface="微软雅黑" panose="020B0503020204020204" pitchFamily="34" charset="-122"/>
                <a:ea typeface="微软雅黑" panose="020B0503020204020204" pitchFamily="34" charset="-122"/>
              </a:rPr>
              <a:t>在模型推理时，滑动窗口用于在图像上滑动并提取</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特征。滑动窗口的大小通常与训练时使用的正样本大小一致，以便能够准确地捕捉到图像中的物体。例如，在行人检测任务中，滑动窗口的大小通常设置为</a:t>
            </a:r>
            <a:r>
              <a:rPr lang="en-US" altLang="zh-CN" sz="2200" dirty="0">
                <a:latin typeface="微软雅黑" panose="020B0503020204020204" pitchFamily="34" charset="-122"/>
                <a:ea typeface="微软雅黑" panose="020B0503020204020204" pitchFamily="34" charset="-122"/>
              </a:rPr>
              <a:t>128x64</a:t>
            </a:r>
            <a:r>
              <a:rPr lang="zh-CN" altLang="en-US" sz="2200" dirty="0">
                <a:latin typeface="微软雅黑" panose="020B0503020204020204" pitchFamily="34" charset="-122"/>
                <a:ea typeface="微软雅黑" panose="020B0503020204020204" pitchFamily="34" charset="-122"/>
              </a:rPr>
              <a:t>像素，以匹配行人的典型尺寸。滑动窗口的大小决定了模型在推理时能够检测到的物体的最小和最大尺寸。</a:t>
            </a:r>
            <a:endParaRPr lang="zh-CN" altLang="en-US" sz="2200" dirty="0">
              <a:latin typeface="微软雅黑" panose="020B0503020204020204" pitchFamily="34" charset="-122"/>
              <a:ea typeface="微软雅黑" panose="020B0503020204020204" pitchFamily="34" charset="-122"/>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4" y="1943571"/>
            <a:ext cx="11305713" cy="41497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关系与影响</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nSpc>
                <a:spcPct val="150000"/>
              </a:lnSpc>
              <a:spcBef>
                <a:spcPts val="1050"/>
              </a:spcBef>
              <a:buClr>
                <a:srgbClr val="D34817"/>
              </a:buClr>
              <a:buFont typeface="Wingdings" panose="05000000000000000000" pitchFamily="2" charset="2"/>
              <a:buChar char="l"/>
            </a:pPr>
            <a:r>
              <a:rPr lang="en-US" altLang="zh-CN" sz="2200" dirty="0">
                <a:solidFill>
                  <a:srgbClr val="C00000"/>
                </a:solidFill>
                <a:latin typeface="微软雅黑" panose="020B0503020204020204" pitchFamily="34" charset="-122"/>
                <a:ea typeface="微软雅黑" panose="020B0503020204020204" pitchFamily="34" charset="-122"/>
              </a:rPr>
              <a:t>Cell</a:t>
            </a:r>
            <a:r>
              <a:rPr lang="zh-CN" altLang="en-US" sz="2200" dirty="0">
                <a:solidFill>
                  <a:srgbClr val="C00000"/>
                </a:solidFill>
                <a:latin typeface="微软雅黑" panose="020B0503020204020204" pitchFamily="34" charset="-122"/>
                <a:ea typeface="微软雅黑" panose="020B0503020204020204" pitchFamily="34" charset="-122"/>
              </a:rPr>
              <a:t>大小与</a:t>
            </a:r>
            <a:r>
              <a:rPr lang="en-US" altLang="zh-CN" sz="2200" dirty="0">
                <a:solidFill>
                  <a:srgbClr val="C00000"/>
                </a:solidFill>
                <a:latin typeface="微软雅黑" panose="020B0503020204020204" pitchFamily="34" charset="-122"/>
                <a:ea typeface="微软雅黑" panose="020B0503020204020204" pitchFamily="34" charset="-122"/>
              </a:rPr>
              <a:t>Block</a:t>
            </a:r>
            <a:r>
              <a:rPr lang="zh-CN" altLang="en-US" sz="2200" dirty="0">
                <a:solidFill>
                  <a:srgbClr val="C00000"/>
                </a:solidFill>
                <a:latin typeface="微软雅黑" panose="020B0503020204020204" pitchFamily="34" charset="-122"/>
                <a:ea typeface="微软雅黑" panose="020B0503020204020204" pitchFamily="34" charset="-122"/>
              </a:rPr>
              <a:t>大小的关系：</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的大小决定了</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内包含的</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数量，从而影响归一化处理的精度。如果</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太大，</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内包含的</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数量就会减少，可能导致归一化处理不够充分；如果</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太小，</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内包含的</a:t>
            </a:r>
            <a:r>
              <a:rPr lang="en-US" altLang="zh-CN" sz="2200" dirty="0">
                <a:latin typeface="微软雅黑" panose="020B0503020204020204" pitchFamily="34" charset="-122"/>
                <a:ea typeface="微软雅黑" panose="020B0503020204020204" pitchFamily="34" charset="-122"/>
              </a:rPr>
              <a:t>Cell</a:t>
            </a:r>
            <a:r>
              <a:rPr lang="zh-CN" altLang="en-US" sz="2200" dirty="0">
                <a:latin typeface="微软雅黑" panose="020B0503020204020204" pitchFamily="34" charset="-122"/>
                <a:ea typeface="微软雅黑" panose="020B0503020204020204" pitchFamily="34" charset="-122"/>
              </a:rPr>
              <a:t>数量就会增加，虽然可以提高归一化处理的精度，但也会增加计算量。</a:t>
            </a:r>
            <a:endParaRPr lang="zh-CN" altLang="en-US" sz="2200" dirty="0">
              <a:latin typeface="微软雅黑" panose="020B0503020204020204" pitchFamily="34" charset="-122"/>
              <a:ea typeface="微软雅黑" panose="020B0503020204020204" pitchFamily="34" charset="-122"/>
            </a:endParaRPr>
          </a:p>
          <a:p>
            <a:pPr marL="800100" lvl="1" indent="-342900">
              <a:lnSpc>
                <a:spcPct val="150000"/>
              </a:lnSpc>
              <a:spcBef>
                <a:spcPts val="450"/>
              </a:spcBef>
              <a:buClr>
                <a:srgbClr val="D34817"/>
              </a:buClr>
              <a:buFont typeface="Wingdings" panose="05000000000000000000" pitchFamily="2" charset="2"/>
              <a:buChar char="l"/>
            </a:pPr>
            <a:r>
              <a:rPr lang="en-US" altLang="zh-CN" sz="2200" dirty="0">
                <a:solidFill>
                  <a:srgbClr val="C00000"/>
                </a:solidFill>
                <a:latin typeface="微软雅黑" panose="020B0503020204020204" pitchFamily="34" charset="-122"/>
                <a:ea typeface="微软雅黑" panose="020B0503020204020204" pitchFamily="34" charset="-122"/>
              </a:rPr>
              <a:t>Block</a:t>
            </a:r>
            <a:r>
              <a:rPr lang="zh-CN" altLang="en-US" sz="2200" dirty="0">
                <a:solidFill>
                  <a:srgbClr val="C00000"/>
                </a:solidFill>
                <a:latin typeface="微软雅黑" panose="020B0503020204020204" pitchFamily="34" charset="-122"/>
                <a:ea typeface="微软雅黑" panose="020B0503020204020204" pitchFamily="34" charset="-122"/>
              </a:rPr>
              <a:t>大小与滑动窗口大小的关系：</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的大小决定了在滑动窗口内可以提取的</a:t>
            </a:r>
            <a:r>
              <a:rPr lang="en-US" altLang="zh-CN" sz="2200" dirty="0">
                <a:latin typeface="微软雅黑" panose="020B0503020204020204" pitchFamily="34" charset="-122"/>
                <a:ea typeface="微软雅黑" panose="020B0503020204020204" pitchFamily="34" charset="-122"/>
              </a:rPr>
              <a:t>HOG</a:t>
            </a:r>
            <a:r>
              <a:rPr lang="zh-CN" altLang="en-US" sz="2200" dirty="0">
                <a:latin typeface="微软雅黑" panose="020B0503020204020204" pitchFamily="34" charset="-122"/>
                <a:ea typeface="微软雅黑" panose="020B0503020204020204" pitchFamily="34" charset="-122"/>
              </a:rPr>
              <a:t>特征的数量。如果</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太大，滑动窗口内包含的</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数量就会减少，可能导致提取的特征不够充分；如果</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太小，滑动窗口内包含的</a:t>
            </a:r>
            <a:r>
              <a:rPr lang="en-US" altLang="zh-CN" sz="2200" dirty="0">
                <a:latin typeface="微软雅黑" panose="020B0503020204020204" pitchFamily="34" charset="-122"/>
                <a:ea typeface="微软雅黑" panose="020B0503020204020204" pitchFamily="34" charset="-122"/>
              </a:rPr>
              <a:t>Block</a:t>
            </a:r>
            <a:r>
              <a:rPr lang="zh-CN" altLang="en-US" sz="2200" dirty="0">
                <a:latin typeface="微软雅黑" panose="020B0503020204020204" pitchFamily="34" charset="-122"/>
                <a:ea typeface="微软雅黑" panose="020B0503020204020204" pitchFamily="34" charset="-122"/>
              </a:rPr>
              <a:t>数量就会增加，虽然可以提取更多的特征，但也会增加计算量。</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4597400" cy="414972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color.rgb2gray</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：将子图像转换为灰度图</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：计算</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特征</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model.predict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：使用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SVM</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模型对</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特征进行分类预测</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rcRect r="1467"/>
          <a:stretch>
            <a:fillRect/>
          </a:stretch>
        </p:blipFill>
        <p:spPr>
          <a:xfrm>
            <a:off x="5304155" y="1951990"/>
            <a:ext cx="6827520" cy="37039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4702810" cy="520636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图像金字塔与滑动窗口</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model.decision_function</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：获取分类器的决策函数值，用于筛选高置信度的检测结果</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detections.append</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：将满足条件的检测结果添加到</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detections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列表中（位置、置信度、窗口大小）</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p:cNvPicPr>
            <a:picLocks noChangeAspect="1"/>
          </p:cNvPicPr>
          <p:nvPr/>
        </p:nvPicPr>
        <p:blipFill>
          <a:blip r:embed="rId1"/>
          <a:srcRect r="1467"/>
          <a:stretch>
            <a:fillRect/>
          </a:stretch>
        </p:blipFill>
        <p:spPr>
          <a:xfrm>
            <a:off x="5304155" y="1951990"/>
            <a:ext cx="6827520" cy="370395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5081270" cy="461073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非极大值抑制（</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NMS</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image.copy</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：复制原始图像以绘制检测框</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rects</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：将检测结果转换为矩形框格式</a:t>
            </a:r>
            <a:r>
              <a:rPr lang="en-US" alt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[x, y, x+w, y+h]</a:t>
            </a:r>
            <a:endParaRPr lang="en-US" altLang="zh-CN" sz="22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sc</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：提取检测结果的置信度分数</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non_max_suppression</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：应用非极大值抑制，去除重叠的检测框，保留最有可能的检测结果</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rcRect r="1947"/>
          <a:stretch>
            <a:fillRect/>
          </a:stretch>
        </p:blipFill>
        <p:spPr>
          <a:xfrm>
            <a:off x="5725795" y="3182620"/>
            <a:ext cx="6490335" cy="1424940"/>
          </a:xfrm>
          <a:prstGeom prst="rect">
            <a:avLst/>
          </a:prstGeom>
        </p:spPr>
      </p:pic>
      <p:sp>
        <p:nvSpPr>
          <p:cNvPr id="10" name="文本框 9"/>
          <p:cNvSpPr txBox="1"/>
          <p:nvPr/>
        </p:nvSpPr>
        <p:spPr>
          <a:xfrm>
            <a:off x="7632700" y="5196205"/>
            <a:ext cx="2676525" cy="429895"/>
          </a:xfrm>
          <a:prstGeom prst="rect">
            <a:avLst/>
          </a:prstGeom>
          <a:noFill/>
        </p:spPr>
        <p:txBody>
          <a:bodyPr wrap="square" rtlCol="0">
            <a:spAutoFit/>
          </a:bodyPr>
          <a:lstStyle/>
          <a:p>
            <a:r>
              <a:rPr lang="zh-CN" altLang="en-US" sz="2200" dirty="0">
                <a:latin typeface="微软雅黑" panose="020B0503020204020204" pitchFamily="34" charset="-122"/>
                <a:ea typeface="微软雅黑" panose="020B0503020204020204" pitchFamily="34" charset="-122"/>
                <a:cs typeface="微软雅黑" panose="020B0503020204020204" pitchFamily="34" charset="-122"/>
              </a:rPr>
              <a:t>可以手动实现</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NMS</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en-US" altLang="zh-CN" b="1" dirty="0">
                <a:sym typeface="+mn-ea"/>
              </a:rPr>
              <a:t>实现</a:t>
            </a:r>
            <a:r>
              <a:rPr lang="zh-CN" altLang="en-US" b="1" dirty="0">
                <a:sym typeface="+mn-ea"/>
              </a:rPr>
              <a:t>行人</a:t>
            </a:r>
            <a:r>
              <a:rPr lang="en-US" altLang="zh-CN" b="1" dirty="0">
                <a:sym typeface="+mn-ea"/>
              </a:rPr>
              <a:t>目标检测流程</a:t>
            </a:r>
            <a:endParaRPr lang="zh-CN" altLang="en-US" b="1" dirty="0">
              <a:sym typeface="+mn-ea"/>
            </a:endParaRPr>
          </a:p>
        </p:txBody>
      </p:sp>
      <p:sp>
        <p:nvSpPr>
          <p:cNvPr id="12" name="文本框 11"/>
          <p:cNvSpPr txBox="1"/>
          <p:nvPr/>
        </p:nvSpPr>
        <p:spPr>
          <a:xfrm>
            <a:off x="622935" y="1929765"/>
            <a:ext cx="4761230" cy="428498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绘制检测结果并显示</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cv2.rectangle</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：在图像上绘制检测到的行人矩形框</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cv2.putText</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：在矩形框附近添加文字标注</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"Person"</a:t>
            </a:r>
            <a:endPar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cv2.imwrite: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将</a:t>
            </a: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clone </a:t>
            </a: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图像保存到指定文件</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7" name="图片 6"/>
          <p:cNvPicPr>
            <a:picLocks noChangeAspect="1"/>
          </p:cNvPicPr>
          <p:nvPr/>
        </p:nvPicPr>
        <p:blipFill>
          <a:blip r:embed="rId1"/>
          <a:stretch>
            <a:fillRect/>
          </a:stretch>
        </p:blipFill>
        <p:spPr>
          <a:xfrm>
            <a:off x="5862955" y="2178050"/>
            <a:ext cx="6026785" cy="1483360"/>
          </a:xfrm>
          <a:prstGeom prst="rect">
            <a:avLst/>
          </a:prstGeom>
        </p:spPr>
      </p:pic>
      <p:pic>
        <p:nvPicPr>
          <p:cNvPr id="10" name="图片 9"/>
          <p:cNvPicPr>
            <a:picLocks noChangeAspect="1"/>
          </p:cNvPicPr>
          <p:nvPr/>
        </p:nvPicPr>
        <p:blipFill>
          <a:blip r:embed="rId2"/>
          <a:stretch>
            <a:fillRect/>
          </a:stretch>
        </p:blipFill>
        <p:spPr>
          <a:xfrm>
            <a:off x="6971348" y="3717290"/>
            <a:ext cx="3810000" cy="243840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zh-CN" altLang="en-US" b="1" dirty="0">
                <a:sym typeface="+mn-ea"/>
              </a:rPr>
              <a:t>深度学习</a:t>
            </a:r>
            <a:r>
              <a:rPr lang="zh-CN" altLang="en-US" b="1" dirty="0">
                <a:sym typeface="+mn-ea"/>
              </a:rPr>
              <a:t>算法</a:t>
            </a:r>
            <a:endParaRPr lang="zh-CN" altLang="en-US" b="1" dirty="0">
              <a:sym typeface="+mn-ea"/>
            </a:endParaRPr>
          </a:p>
        </p:txBody>
      </p:sp>
      <p:sp>
        <p:nvSpPr>
          <p:cNvPr id="14" name="文本框 13"/>
          <p:cNvSpPr txBox="1"/>
          <p:nvPr/>
        </p:nvSpPr>
        <p:spPr>
          <a:xfrm>
            <a:off x="622935" y="1929765"/>
            <a:ext cx="9812655" cy="4572635"/>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双阶段</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算法：</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RCNN</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hlinkClick r:id="rId1" action="ppaction://hlinkfile"/>
              </a:rPr>
              <a:t>https://github.com/rbgirshick/rcnn</a:t>
            </a: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Spp-Net</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gn="l" fontAlgn="auto">
              <a:lnSpc>
                <a:spcPct val="150000"/>
              </a:lnSpc>
              <a:buClr>
                <a:srgbClr val="D34817"/>
              </a:buClr>
              <a:buSzTx/>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hlinkClick r:id="rId2" action="ppaction://hlinkfile"/>
              </a:rPr>
              <a:t>https://github.com/yhenon/keras-spp</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Faster R-CNN</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gn="l" fontAlgn="auto">
              <a:lnSpc>
                <a:spcPct val="150000"/>
              </a:lnSpc>
              <a:buClr>
                <a:srgbClr val="D34817"/>
              </a:buClr>
              <a:buSzTx/>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file"/>
              </a:rPr>
              <a:t>https://github.com/facebookresearch/detectron2</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file"/>
            </a:endParaRPr>
          </a:p>
          <a:p>
            <a:pPr lvl="2" indent="0" fontAlgn="auto">
              <a:lnSpc>
                <a:spcPct val="150000"/>
              </a:lnSpc>
              <a:buClr>
                <a:srgbClr val="D34817"/>
              </a:buClr>
              <a:buFont typeface="Arial" panose="020B0604020202020204" pitchFamily="34" charset="0"/>
              <a:buNone/>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zh-CN" altLang="en-US" b="1" dirty="0">
                <a:sym typeface="+mn-ea"/>
              </a:rPr>
              <a:t>深度学习</a:t>
            </a:r>
            <a:r>
              <a:rPr lang="zh-CN" altLang="en-US" b="1" dirty="0">
                <a:sym typeface="+mn-ea"/>
              </a:rPr>
              <a:t>算法</a:t>
            </a:r>
            <a:endParaRPr lang="zh-CN" altLang="en-US" b="1" dirty="0">
              <a:sym typeface="+mn-ea"/>
            </a:endParaRPr>
          </a:p>
        </p:txBody>
      </p:sp>
      <p:sp>
        <p:nvSpPr>
          <p:cNvPr id="14" name="文本框 13"/>
          <p:cNvSpPr txBox="1"/>
          <p:nvPr/>
        </p:nvSpPr>
        <p:spPr>
          <a:xfrm>
            <a:off x="622935" y="1929765"/>
            <a:ext cx="9812655" cy="4572635"/>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单阶段算法：</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SSD</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hlinkClick r:id="rId1" action="ppaction://hlinkfile"/>
              </a:rPr>
              <a:t>https://github.com/pytorch/vision</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algn="l" fontAlgn="auto">
              <a:lnSpc>
                <a:spcPct val="150000"/>
              </a:lnSpc>
              <a:buClr>
                <a:srgbClr val="D34817"/>
              </a:buClr>
              <a:buSzTx/>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RetinaNet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gn="l" fontAlgn="auto">
              <a:lnSpc>
                <a:spcPct val="150000"/>
              </a:lnSpc>
              <a:buClr>
                <a:srgbClr val="D34817"/>
              </a:buClr>
              <a:buSzTx/>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hlinkClick r:id="rId2" action="ppaction://hlinkfile"/>
              </a:rPr>
              <a:t>https://github.com/tensorflow/models</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hlinkClick r:id="rId2" action="ppaction://hlinkfile"/>
            </a:endParaRPr>
          </a:p>
          <a:p>
            <a:pPr marL="800100" lvl="1" indent="-342900" fontAlgn="auto">
              <a:lnSpc>
                <a:spcPct val="150000"/>
              </a:lnSpc>
              <a:buClr>
                <a:srgbClr val="D34817"/>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yolo系列</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fontAlgn="auto">
              <a:lnSpc>
                <a:spcPct val="150000"/>
              </a:lnSpc>
              <a:buClr>
                <a:srgbClr val="D34817"/>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file"/>
              </a:rPr>
              <a:t>https://github.com/bubbliiiing/yolov7-pytorch</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hlinkClick r:id="rId3" action="ppaction://hlinkfile"/>
            </a:endParaRPr>
          </a:p>
          <a:p>
            <a:pPr marL="1257300" lvl="2" indent="-342900" fontAlgn="auto">
              <a:lnSpc>
                <a:spcPct val="150000"/>
              </a:lnSpc>
              <a:buClr>
                <a:srgbClr val="D34817"/>
              </a:buClr>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1257300" lvl="2" indent="-342900" algn="l" fontAlgn="auto">
              <a:lnSpc>
                <a:spcPct val="150000"/>
              </a:lnSpc>
              <a:buClr>
                <a:srgbClr val="D34817"/>
              </a:buClr>
              <a:buSzTx/>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indent="0" fontAlgn="auto">
              <a:lnSpc>
                <a:spcPct val="150000"/>
              </a:lnSpc>
              <a:buClr>
                <a:srgbClr val="D34817"/>
              </a:buClr>
              <a:buFont typeface="Arial" panose="020B0604020202020204" pitchFamily="34" charset="0"/>
              <a:buNone/>
            </a:pPr>
            <a:endParaRPr lang="en-US" altLang="zh-CN" sz="240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a:t>
            </a:r>
            <a:r>
              <a:rPr lang="zh-CN" altLang="en-US" sz="4000" dirty="0">
                <a:sym typeface="+mn-ea"/>
              </a:rPr>
              <a:t>四：目标</a:t>
            </a:r>
            <a:r>
              <a:rPr lang="zh-CN" altLang="en-US" sz="4000" dirty="0"/>
              <a:t>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zh-CN" altLang="en-US" b="1" dirty="0">
                <a:sym typeface="+mn-ea"/>
              </a:rPr>
              <a:t>实验作业</a:t>
            </a:r>
            <a:r>
              <a:rPr lang="zh-CN" altLang="en-US" b="1" dirty="0">
                <a:sym typeface="+mn-ea"/>
              </a:rPr>
              <a:t>一</a:t>
            </a:r>
            <a:endParaRPr lang="zh-CN" altLang="en-US" b="1" dirty="0">
              <a:sym typeface="+mn-ea"/>
            </a:endParaRPr>
          </a:p>
        </p:txBody>
      </p:sp>
      <p:sp>
        <p:nvSpPr>
          <p:cNvPr id="9" name="Rectangle 3"/>
          <p:cNvSpPr txBox="1">
            <a:spLocks noRot="1" noChangeArrowheads="1"/>
          </p:cNvSpPr>
          <p:nvPr/>
        </p:nvSpPr>
        <p:spPr bwMode="auto">
          <a:xfrm>
            <a:off x="696595" y="1988820"/>
            <a:ext cx="10986770" cy="441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algn="just" eaLnBrk="1" hangingPunct="1">
              <a:lnSpc>
                <a:spcPct val="150000"/>
              </a:lnSpc>
              <a:spcBef>
                <a:spcPts val="400"/>
              </a:spcBef>
              <a:spcAft>
                <a:spcPts val="0"/>
              </a:spcAft>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使用</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HOG</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目标检测算法对</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自选图像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进行目标检测</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测试</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50000"/>
              </a:lnSpc>
              <a:spcBef>
                <a:spcPts val="400"/>
              </a:spcBef>
              <a:spcAft>
                <a:spcPts val="0"/>
              </a:spcAft>
              <a:buClr>
                <a:srgbClr val="D34817"/>
              </a:buClr>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图像要求</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2" algn="just" eaLnBrk="1" hangingPunct="1">
              <a:lnSpc>
                <a:spcPct val="150000"/>
              </a:lnSpc>
              <a:spcBef>
                <a:spcPts val="400"/>
              </a:spcBef>
              <a:spcAft>
                <a:spcPts val="0"/>
              </a:spcAft>
              <a:buClr>
                <a:srgbClr val="D34817"/>
              </a:buClr>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不少于</a:t>
            </a:r>
            <a:r>
              <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三张</a:t>
            </a:r>
            <a:r>
              <a:rPr lang="en-US" altLang="zh-CN"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&amp;</a:t>
            </a:r>
            <a:r>
              <a:rPr lang="en-US" altLang="zh-CN"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至少包含一张实验者</a:t>
            </a:r>
            <a:r>
              <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本人照片</a:t>
            </a:r>
            <a:endPar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2" algn="just" eaLnBrk="1" hangingPunct="1">
              <a:lnSpc>
                <a:spcPct val="150000"/>
              </a:lnSpc>
              <a:spcBef>
                <a:spcPts val="400"/>
              </a:spcBef>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从</a:t>
            </a:r>
            <a:r>
              <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个人相册</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或其他来源选取，</a:t>
            </a:r>
            <a:r>
              <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不能全选经典图像！</a:t>
            </a:r>
            <a:endPar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0" algn="just" eaLnBrk="1" hangingPunct="1">
              <a:lnSpc>
                <a:spcPct val="150000"/>
              </a:lnSpc>
              <a:spcBef>
                <a:spcPts val="400"/>
              </a:spcBef>
              <a:spcAft>
                <a:spcPts val="0"/>
              </a:spcAft>
              <a:buFont typeface="Wingdings" panose="05000000000000000000" charset="0"/>
              <a:buChar char=""/>
            </a:pP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图像</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特征可视化</a:t>
            </a:r>
            <a:endPar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eaLnBrk="1" hangingPunct="1">
              <a:lnSpc>
                <a:spcPct val="150000"/>
              </a:lnSpc>
              <a:spcBef>
                <a:spcPts val="400"/>
              </a:spcBef>
              <a:spcAft>
                <a:spcPts val="0"/>
              </a:spcAft>
              <a:buFont typeface="Wingdings" panose="05000000000000000000" charset="0"/>
              <a:buChar char=""/>
            </a:pP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结合算法原理，实现行人检测可视化结果，讨论</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HOG</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算法的优缺点</a:t>
            </a:r>
            <a:endParaRPr lang="en-US" altLang="zh-CN" sz="238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7" name="文本框 6"/>
          <p:cNvSpPr txBox="1"/>
          <p:nvPr>
            <p:custDataLst>
              <p:tags r:id="rId1"/>
            </p:custDataLst>
          </p:nvPr>
        </p:nvSpPr>
        <p:spPr>
          <a:xfrm>
            <a:off x="695325" y="2060575"/>
            <a:ext cx="11148695" cy="4602480"/>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solidFill>
                  <a:srgbClr val="191B1F"/>
                </a:solidFill>
                <a:effectLst/>
                <a:latin typeface="微软雅黑" panose="020B0503020204020204" pitchFamily="34" charset="-122"/>
                <a:ea typeface="微软雅黑" panose="020B0503020204020204" pitchFamily="34" charset="-122"/>
                <a:sym typeface="+mn-ea"/>
              </a:rPr>
              <a:t>图像灰度化：彩色</a:t>
            </a:r>
            <a:r>
              <a:rPr lang="en-US" altLang="zh-CN" sz="2400" dirty="0">
                <a:solidFill>
                  <a:srgbClr val="191B1F"/>
                </a:solidFill>
                <a:effectLst/>
                <a:latin typeface="微软雅黑" panose="020B0503020204020204" pitchFamily="34" charset="-122"/>
                <a:ea typeface="微软雅黑" panose="020B0503020204020204" pitchFamily="34" charset="-122"/>
                <a:sym typeface="+mn-ea"/>
              </a:rPr>
              <a:t> ---&gt; </a:t>
            </a:r>
            <a:r>
              <a:rPr lang="zh-CN" altLang="en-US" sz="2400" dirty="0">
                <a:solidFill>
                  <a:srgbClr val="191B1F"/>
                </a:solidFill>
                <a:effectLst/>
                <a:latin typeface="微软雅黑" panose="020B0503020204020204" pitchFamily="34" charset="-122"/>
                <a:ea typeface="微软雅黑" panose="020B0503020204020204" pitchFamily="34" charset="-122"/>
                <a:sym typeface="+mn-ea"/>
              </a:rPr>
              <a:t>灰度</a:t>
            </a:r>
            <a:endParaRPr lang="zh-CN" altLang="en-US" sz="2400" dirty="0">
              <a:solidFill>
                <a:srgbClr val="191B1F"/>
              </a:solidFill>
              <a:effectLst/>
              <a:latin typeface="微软雅黑" panose="020B0503020204020204" pitchFamily="34" charset="-122"/>
              <a:ea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sym typeface="+mn-ea"/>
              </a:rPr>
              <a:t>Ho</a:t>
            </a:r>
            <a:r>
              <a:rPr lang="en-US" altLang="zh-CN" sz="2200" dirty="0">
                <a:latin typeface="微软雅黑" panose="020B0503020204020204" pitchFamily="34" charset="-122"/>
                <a:ea typeface="微软雅黑" panose="020B0503020204020204" pitchFamily="34" charset="-122"/>
                <a:sym typeface="+mn-ea"/>
              </a:rPr>
              <a:t>g</a:t>
            </a:r>
            <a:r>
              <a:rPr lang="zh-CN" altLang="en-US" sz="2200" dirty="0">
                <a:latin typeface="微软雅黑" panose="020B0503020204020204" pitchFamily="34" charset="-122"/>
                <a:ea typeface="微软雅黑" panose="020B0503020204020204" pitchFamily="34" charset="-122"/>
                <a:sym typeface="+mn-ea"/>
              </a:rPr>
              <a:t>关注的是图像的局部变化（如边缘、纹理等），而不依赖于颜色信息</a:t>
            </a:r>
            <a:endParaRPr lang="zh-CN" altLang="en-US" sz="22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en-US" altLang="zh-CN" sz="2400" dirty="0">
                <a:solidFill>
                  <a:srgbClr val="191B1F"/>
                </a:solidFill>
                <a:effectLst/>
                <a:latin typeface="微软雅黑" panose="020B0503020204020204" pitchFamily="34" charset="-122"/>
                <a:ea typeface="微软雅黑" panose="020B0503020204020204" pitchFamily="34" charset="-122"/>
                <a:sym typeface="+mn-ea"/>
              </a:rPr>
              <a:t>Gamma</a:t>
            </a:r>
            <a:r>
              <a:rPr lang="zh-CN" altLang="en-US" sz="2400" dirty="0">
                <a:solidFill>
                  <a:srgbClr val="191B1F"/>
                </a:solidFill>
                <a:effectLst/>
                <a:latin typeface="微软雅黑" panose="020B0503020204020204" pitchFamily="34" charset="-122"/>
                <a:ea typeface="微软雅黑" panose="020B0503020204020204" pitchFamily="34" charset="-122"/>
                <a:sym typeface="+mn-ea"/>
              </a:rPr>
              <a:t>校正</a:t>
            </a:r>
            <a:endParaRPr lang="zh-CN" altLang="en-US" sz="2400" dirty="0">
              <a:solidFill>
                <a:srgbClr val="191B1F"/>
              </a:solidFill>
              <a:effectLst/>
              <a:latin typeface="微软雅黑" panose="020B0503020204020204" pitchFamily="34" charset="-122"/>
              <a:ea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rPr>
              <a:t>调节图像的对比度，</a:t>
            </a:r>
            <a:r>
              <a:rPr lang="zh-CN" altLang="en-US" sz="2200" dirty="0">
                <a:latin typeface="微软雅黑" panose="020B0503020204020204" pitchFamily="34" charset="-122"/>
                <a:ea typeface="微软雅黑" panose="020B0503020204020204" pitchFamily="34" charset="-122"/>
                <a:sym typeface="+mn-ea"/>
              </a:rPr>
              <a:t>降低局部阴影和光照变化造成的影响</a:t>
            </a:r>
            <a:endParaRPr lang="zh-CN" altLang="en-US" sz="2200" dirty="0">
              <a:latin typeface="微软雅黑" panose="020B0503020204020204" pitchFamily="34" charset="-122"/>
              <a:ea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sym typeface="+mn-ea"/>
              </a:rPr>
              <a:t>较小的γ增强图像的细节，尤其在暗部区域，从而提高梯度变化并影响HOG特征</a:t>
            </a:r>
            <a:endParaRPr lang="zh-CN" altLang="en-US" sz="2200" dirty="0">
              <a:latin typeface="微软雅黑" panose="020B0503020204020204" pitchFamily="34" charset="-122"/>
              <a:ea typeface="微软雅黑" panose="020B0503020204020204" pitchFamily="34" charset="-122"/>
            </a:endParaRPr>
          </a:p>
          <a:p>
            <a:pPr marL="800100" lvl="1" indent="-342900" fontAlgn="auto">
              <a:lnSpc>
                <a:spcPct val="150000"/>
              </a:lnSpc>
              <a:buClr>
                <a:srgbClr val="D34817"/>
              </a:buClr>
              <a:buFont typeface="Arial" panose="020B0604020202020204" pitchFamily="34" charset="0"/>
              <a:buChar char="•"/>
            </a:pPr>
            <a:r>
              <a:rPr lang="zh-CN" altLang="en-US" sz="2200" dirty="0">
                <a:latin typeface="微软雅黑" panose="020B0503020204020204" pitchFamily="34" charset="-122"/>
                <a:ea typeface="微软雅黑" panose="020B0503020204020204" pitchFamily="34" charset="-122"/>
                <a:sym typeface="+mn-ea"/>
              </a:rPr>
              <a:t>较大的γ可能减少梯度变化，影响HOG特征的表现</a:t>
            </a:r>
            <a:endParaRPr lang="en-US" altLang="zh-CN" sz="22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rPr>
              <a:t>公式</a:t>
            </a:r>
            <a:endParaRPr lang="zh-CN" altLang="en-US" sz="22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en-US" altLang="zh-CN" sz="22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内容占位符 8"/>
          <p:cNvSpPr>
            <a:spLocks noGrp="1"/>
          </p:cNvSpPr>
          <p:nvPr>
            <p:ph sz="quarter" idx="1"/>
          </p:nvPr>
        </p:nvSpPr>
        <p:spPr>
          <a:xfrm>
            <a:off x="623570" y="1290955"/>
            <a:ext cx="6108700" cy="661035"/>
          </a:xfrm>
        </p:spPr>
        <p:txBody>
          <a:bodyPr/>
          <a:lstStyle/>
          <a:p>
            <a:pPr marL="0" indent="0">
              <a:buNone/>
            </a:pPr>
            <a:r>
              <a:rPr lang="zh-CN" altLang="en-US" sz="2880" b="1" dirty="0">
                <a:solidFill>
                  <a:schemeClr val="tx1"/>
                </a:solidFill>
                <a:latin typeface="微软雅黑" panose="020B0503020204020204" pitchFamily="34" charset="-122"/>
                <a:ea typeface="微软雅黑" panose="020B0503020204020204" pitchFamily="34" charset="-122"/>
              </a:rPr>
              <a:t>图像预处理</a:t>
            </a:r>
            <a:endParaRPr lang="zh-CN" altLang="en-US" sz="2880" b="1"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23" name="文本框 22"/>
              <p:cNvSpPr txBox="1"/>
              <p:nvPr/>
            </p:nvSpPr>
            <p:spPr>
              <a:xfrm>
                <a:off x="1630854" y="5832612"/>
                <a:ext cx="4180840" cy="372745"/>
              </a:xfrm>
              <a:prstGeom prst="rect">
                <a:avLst/>
              </a:prstGeom>
              <a:noFill/>
            </p:spPr>
            <p:txBody>
              <a:bodyPr wrap="none" lIns="0" tIns="0" rIns="0" bIns="0" rtlCol="0">
                <a:spAutoFit/>
              </a:bodyPr>
              <a:lstStyle/>
              <a:p>
                <a14:m>
                  <m:oMath xmlns:m="http://schemas.openxmlformats.org/officeDocument/2006/math">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𝑠</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𝑓</m:t>
                    </m:r>
                    <m:d>
                      <m:dPr>
                        <m:ctrlPr>
                          <a:rPr lang="en-US" altLang="zh-CN" sz="2200" b="0" i="1" dirty="0">
                            <a:latin typeface="Cambria Math" panose="02040503050406030204" pitchFamily="18" charset="0"/>
                            <a:ea typeface="微软雅黑" panose="020B0503020204020204" pitchFamily="34" charset="-122"/>
                            <a:cs typeface="微软雅黑" panose="020B0503020204020204" pitchFamily="34" charset="-122"/>
                          </a:rPr>
                        </m:ctrlPr>
                      </m:dPr>
                      <m:e>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𝑟</m:t>
                        </m:r>
                      </m:e>
                    </m:d>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𝑐</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m:t>
                    </m:r>
                    <m:sSup>
                      <m:sSupPr>
                        <m:ctrlPr>
                          <a:rPr lang="en-US" altLang="zh-CN" sz="2200" b="0" i="1" dirty="0">
                            <a:latin typeface="Cambria Math" panose="02040503050406030204" pitchFamily="18" charset="0"/>
                            <a:ea typeface="微软雅黑" panose="020B0503020204020204" pitchFamily="34" charset="-122"/>
                            <a:cs typeface="微软雅黑" panose="020B0503020204020204" pitchFamily="34" charset="-122"/>
                          </a:rPr>
                        </m:ctrlPr>
                      </m:sSupPr>
                      <m:e>
                        <m:d>
                          <m:dPr>
                            <m:ctrlPr>
                              <a:rPr lang="en-US" altLang="zh-CN" sz="2200" i="1" dirty="0">
                                <a:latin typeface="Cambria Math" panose="02040503050406030204" pitchFamily="18" charset="0"/>
                                <a:ea typeface="微软雅黑" panose="020B0503020204020204" pitchFamily="34" charset="-122"/>
                                <a:cs typeface="微软雅黑" panose="020B0503020204020204" pitchFamily="34" charset="-122"/>
                              </a:rPr>
                            </m:ctrlPr>
                          </m:dPr>
                          <m:e>
                            <m:r>
                              <a:rPr lang="en-US" altLang="zh-CN" sz="2200" dirty="0">
                                <a:latin typeface="Cambria Math" panose="02040503050406030204" pitchFamily="18" charset="0"/>
                                <a:ea typeface="微软雅黑" panose="020B0503020204020204" pitchFamily="34" charset="-122"/>
                                <a:cs typeface="微软雅黑" panose="020B0503020204020204" pitchFamily="34" charset="-122"/>
                              </a:rPr>
                              <m:t>𝑟</m:t>
                            </m:r>
                            <m:r>
                              <a:rPr lang="en-US" altLang="zh-CN" sz="2200" dirty="0">
                                <a:latin typeface="Cambria Math" panose="02040503050406030204" pitchFamily="18" charset="0"/>
                                <a:ea typeface="微软雅黑" panose="020B0503020204020204" pitchFamily="34" charset="-122"/>
                                <a:cs typeface="微软雅黑" panose="020B0503020204020204" pitchFamily="34" charset="-122"/>
                              </a:rPr>
                              <m:t>+</m:t>
                            </m:r>
                            <m:r>
                              <a:rPr lang="en-US" altLang="zh-CN" sz="2200" dirty="0">
                                <a:latin typeface="Cambria Math" panose="02040503050406030204" pitchFamily="18" charset="0"/>
                                <a:ea typeface="微软雅黑" panose="020B0503020204020204" pitchFamily="34" charset="-122"/>
                                <a:cs typeface="微软雅黑" panose="020B0503020204020204" pitchFamily="34" charset="-122"/>
                              </a:rPr>
                              <m:t>𝜖</m:t>
                            </m:r>
                          </m:e>
                        </m:d>
                      </m:e>
                      <m:sup>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𝛾</m:t>
                        </m:r>
                      </m:sup>
                    </m:sSup>
                  </m:oMath>
                </a14:m>
                <a:r>
                  <a:rPr lang="en-US" altLang="zh-CN" sz="2200" dirty="0">
                    <a:latin typeface="微软雅黑" panose="020B0503020204020204" pitchFamily="34" charset="-122"/>
                    <a:ea typeface="微软雅黑" panose="020B0503020204020204" pitchFamily="34" charset="-122"/>
                    <a:cs typeface="微软雅黑" panose="020B0503020204020204" pitchFamily="34" charset="-122"/>
                  </a:rPr>
                  <a:t>  </a:t>
                </a:r>
                <a14:m>
                  <m:oMath xmlns:m="http://schemas.openxmlformats.org/officeDocument/2006/math">
                    <m:r>
                      <a:rPr lang="en-US" altLang="zh-CN" sz="2200" dirty="0">
                        <a:latin typeface="Cambria Math" panose="02040503050406030204" pitchFamily="18" charset="0"/>
                        <a:ea typeface="微软雅黑" panose="020B0503020204020204" pitchFamily="34" charset="-122"/>
                        <a:cs typeface="微软雅黑" panose="020B0503020204020204" pitchFamily="34" charset="-122"/>
                      </a:rPr>
                      <m:t>𝛾</m:t>
                    </m:r>
                    <m:r>
                      <a:rPr lang="en-US" altLang="zh-CN" sz="2200" dirty="0">
                        <a:latin typeface="Cambria Math" panose="02040503050406030204" pitchFamily="18" charset="0"/>
                        <a:ea typeface="微软雅黑" panose="020B0503020204020204" pitchFamily="34" charset="-122"/>
                        <a:cs typeface="微软雅黑" panose="020B0503020204020204" pitchFamily="34" charset="-122"/>
                      </a:rPr>
                      <m:t>∈</m:t>
                    </m:r>
                    <m:d>
                      <m:dPr>
                        <m:begChr m:val="["/>
                        <m:endChr m:val="]"/>
                        <m:ctrlPr>
                          <a:rPr lang="en-US" altLang="zh-CN" sz="2200" i="1" dirty="0">
                            <a:latin typeface="Cambria Math" panose="02040503050406030204" pitchFamily="18" charset="0"/>
                            <a:ea typeface="微软雅黑" panose="020B0503020204020204" pitchFamily="34" charset="-122"/>
                            <a:cs typeface="微软雅黑" panose="020B0503020204020204" pitchFamily="34" charset="-122"/>
                          </a:rPr>
                        </m:ctrlPr>
                      </m:dPr>
                      <m:e>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0</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m:t>
                        </m:r>
                        <m:r>
                          <a:rPr lang="en-US" altLang="zh-CN" sz="2200" b="0" dirty="0">
                            <a:latin typeface="Cambria Math" panose="02040503050406030204" pitchFamily="18" charset="0"/>
                            <a:ea typeface="微软雅黑" panose="020B0503020204020204" pitchFamily="34" charset="-122"/>
                            <a:cs typeface="微软雅黑" panose="020B0503020204020204" pitchFamily="34" charset="-122"/>
                          </a:rPr>
                          <m:t>1</m:t>
                        </m:r>
                      </m:e>
                    </m:d>
                  </m:oMath>
                </a14:m>
                <a:r>
                  <a:rPr lang="zh-CN" altLang="en-US" dirty="0"/>
                  <a:t> </a:t>
                </a:r>
                <a:endParaRPr lang="zh-CN" altLang="en-US" dirty="0"/>
              </a:p>
            </p:txBody>
          </p:sp>
        </mc:Choice>
        <mc:Fallback>
          <p:sp>
            <p:nvSpPr>
              <p:cNvPr id="23" name="文本框 22"/>
              <p:cNvSpPr txBox="1">
                <a:spLocks noRot="1" noChangeAspect="1" noMove="1" noResize="1" noEditPoints="1" noAdjustHandles="1" noChangeArrowheads="1" noChangeShapeType="1" noTextEdit="1"/>
              </p:cNvSpPr>
              <p:nvPr/>
            </p:nvSpPr>
            <p:spPr>
              <a:xfrm>
                <a:off x="1630854" y="5832612"/>
                <a:ext cx="4180840" cy="372745"/>
              </a:xfrm>
              <a:prstGeom prst="rect">
                <a:avLst/>
              </a:prstGeom>
              <a:blipFill rotWithShape="1">
                <a:blip r:embed="rId2"/>
                <a:stretch>
                  <a:fillRect l="-4" t="-6340" r="4" b="37"/>
                </a:stretch>
              </a:blipFill>
            </p:spPr>
            <p:txBody>
              <a:bodyPr/>
              <a:lstStyle/>
              <a:p>
                <a:r>
                  <a:rPr lang="zh-CN" altLang="en-US">
                    <a:noFill/>
                  </a:rPr>
                  <a:t> </a:t>
                </a:r>
              </a:p>
            </p:txBody>
          </p:sp>
        </mc:Fallback>
      </mc:AlternateContent>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a:t>
            </a:r>
            <a:r>
              <a:rPr lang="zh-CN" altLang="en-US" sz="4000" dirty="0">
                <a:sym typeface="+mn-ea"/>
              </a:rPr>
              <a:t>四：目标</a:t>
            </a:r>
            <a:r>
              <a:rPr lang="zh-CN" altLang="en-US" sz="4000" dirty="0"/>
              <a:t>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indent="0">
              <a:lnSpc>
                <a:spcPct val="125000"/>
              </a:lnSpc>
              <a:buFont typeface="Wingdings" panose="05000000000000000000" pitchFamily="2" charset="2"/>
              <a:buNone/>
            </a:pPr>
            <a:r>
              <a:rPr lang="zh-CN" altLang="en-US" b="1" dirty="0">
                <a:sym typeface="+mn-ea"/>
              </a:rPr>
              <a:t>实验作业</a:t>
            </a:r>
            <a:r>
              <a:rPr lang="zh-CN" altLang="en-US" b="1" dirty="0">
                <a:sym typeface="+mn-ea"/>
              </a:rPr>
              <a:t>二</a:t>
            </a:r>
            <a:endParaRPr lang="zh-CN" altLang="en-US" b="1" dirty="0">
              <a:sym typeface="+mn-ea"/>
            </a:endParaRPr>
          </a:p>
        </p:txBody>
      </p:sp>
      <p:sp>
        <p:nvSpPr>
          <p:cNvPr id="9" name="Rectangle 3"/>
          <p:cNvSpPr txBox="1">
            <a:spLocks noRot="1" noChangeArrowheads="1"/>
          </p:cNvSpPr>
          <p:nvPr/>
        </p:nvSpPr>
        <p:spPr bwMode="auto">
          <a:xfrm>
            <a:off x="696595" y="1988820"/>
            <a:ext cx="10986770" cy="4411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lvl="0" algn="just" eaLnBrk="1" hangingPunct="1">
              <a:lnSpc>
                <a:spcPct val="150000"/>
              </a:lnSpc>
              <a:spcBef>
                <a:spcPts val="400"/>
              </a:spcBef>
              <a:spcAft>
                <a:spcPts val="0"/>
              </a:spcAft>
              <a:buFont typeface="Wingdings" panose="05000000000000000000" charset="0"/>
              <a:buChar char=""/>
            </a:pP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在</a:t>
            </a:r>
            <a:r>
              <a:rPr lang="zh-CN" altLang="en-US" sz="239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深度学习目标检测算法</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中，选择一种单阶段（</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One-Stage</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）或两阶段（</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Two-Stage</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）的代表性算法，将其与传统目标检测算法进行对比</a:t>
            </a:r>
            <a:endPar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just" eaLnBrk="1" hangingPunct="1">
              <a:lnSpc>
                <a:spcPct val="150000"/>
              </a:lnSpc>
              <a:spcBef>
                <a:spcPts val="400"/>
              </a:spcBef>
              <a:spcAft>
                <a:spcPts val="0"/>
              </a:spcAft>
              <a:buClr>
                <a:srgbClr val="D34817"/>
              </a:buClr>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测试图像要求</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2" algn="just" eaLnBrk="1" hangingPunct="1">
              <a:lnSpc>
                <a:spcPct val="150000"/>
              </a:lnSpc>
              <a:spcBef>
                <a:spcPts val="400"/>
              </a:spcBef>
              <a:spcAft>
                <a:spcPts val="0"/>
              </a:spcAft>
              <a:buClr>
                <a:srgbClr val="D34817"/>
              </a:buClr>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不少于</a:t>
            </a:r>
            <a:r>
              <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三张</a:t>
            </a:r>
            <a:r>
              <a:rPr lang="en-US" altLang="zh-CN"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&amp;</a:t>
            </a:r>
            <a:r>
              <a:rPr lang="en-US" altLang="zh-CN"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至少包含一张实验者</a:t>
            </a:r>
            <a:r>
              <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本人照片</a:t>
            </a:r>
            <a:endPar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eaLnBrk="1" hangingPunct="1">
              <a:lnSpc>
                <a:spcPct val="150000"/>
              </a:lnSpc>
              <a:spcBef>
                <a:spcPts val="400"/>
              </a:spcBef>
              <a:spcAft>
                <a:spcPts val="0"/>
              </a:spcAft>
              <a:buClr>
                <a:srgbClr val="D34817"/>
              </a:buClr>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从</a:t>
            </a:r>
            <a:r>
              <a:rPr lang="zh-CN" altLang="en-US" sz="1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个人相册</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或其他来源选取，</a:t>
            </a:r>
            <a:r>
              <a:rPr lang="zh-CN" altLang="en-US" sz="1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不能全选经典图像！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eaLnBrk="1" hangingPunct="1">
              <a:lnSpc>
                <a:spcPct val="150000"/>
              </a:lnSpc>
              <a:spcBef>
                <a:spcPts val="400"/>
              </a:spcBef>
              <a:spcAft>
                <a:spcPts val="0"/>
              </a:spcAft>
              <a:buClr>
                <a:srgbClr val="D34817"/>
              </a:buCl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ground truth </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需要自己标注</a:t>
            </a:r>
            <a:r>
              <a:rPr lang="zh-CN" altLang="en-US" sz="2275" dirty="0">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27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0" algn="just" eaLnBrk="1" hangingPunct="1">
              <a:lnSpc>
                <a:spcPct val="150000"/>
              </a:lnSpc>
              <a:spcBef>
                <a:spcPts val="400"/>
              </a:spcBef>
              <a:spcAft>
                <a:spcPts val="0"/>
              </a:spcAft>
              <a:buFont typeface="Wingdings" panose="05000000000000000000" charset="0"/>
              <a:buChar char=""/>
            </a:pP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分析两者在检测精度（</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mAP</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）、速度和适用场景等方面的区别（</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算法</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结果</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比较以及</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对应</a:t>
            </a:r>
            <a:r>
              <a:rPr lang="en-US" altLang="zh-CN" sz="2390" dirty="0">
                <a:latin typeface="微软雅黑" panose="020B0503020204020204" pitchFamily="34" charset="-122"/>
                <a:ea typeface="微软雅黑" panose="020B0503020204020204" pitchFamily="34" charset="-122"/>
                <a:cs typeface="微软雅黑" panose="020B0503020204020204" pitchFamily="34" charset="-122"/>
                <a:sym typeface="+mn-ea"/>
              </a:rPr>
              <a:t>分析</a:t>
            </a:r>
            <a:r>
              <a:rPr lang="zh-CN" altLang="en-US" sz="239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2385"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a:t>
            </a:r>
            <a:r>
              <a:rPr lang="zh-CN" altLang="en-US" sz="4000" dirty="0">
                <a:sym typeface="+mn-ea"/>
              </a:rPr>
              <a:t>四：目标</a:t>
            </a:r>
            <a:r>
              <a:rPr lang="zh-CN" altLang="en-US" sz="4000" dirty="0"/>
              <a:t>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algn="l">
              <a:lnSpc>
                <a:spcPct val="125000"/>
              </a:lnSpc>
              <a:buFont typeface="Wingdings" panose="05000000000000000000" pitchFamily="2" charset="2"/>
              <a:buNone/>
            </a:pPr>
            <a:r>
              <a:rPr lang="zh-CN" altLang="en-US" b="1" dirty="0">
                <a:sym typeface="+mn-ea"/>
              </a:rPr>
              <a:t>作业要求</a:t>
            </a:r>
            <a:endParaRPr lang="zh-CN" altLang="en-US" b="1" dirty="0">
              <a:sym typeface="+mn-ea"/>
            </a:endParaRPr>
          </a:p>
        </p:txBody>
      </p:sp>
      <p:sp>
        <p:nvSpPr>
          <p:cNvPr id="9" name="Rectangle 3"/>
          <p:cNvSpPr txBox="1">
            <a:spLocks noRot="1" noChangeArrowheads="1"/>
          </p:cNvSpPr>
          <p:nvPr/>
        </p:nvSpPr>
        <p:spPr bwMode="auto">
          <a:xfrm>
            <a:off x="1055370" y="1988820"/>
            <a:ext cx="1060450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algn="just" eaLnBrk="1" hangingPunct="1">
              <a:lnSpc>
                <a:spcPct val="150000"/>
              </a:lnSpc>
              <a:spcBef>
                <a:spcPts val="400"/>
              </a:spcBef>
              <a:spcAft>
                <a:spcPts val="0"/>
              </a:spcAft>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提交时间：</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1.3</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1.20</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，不得晚于</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1.20 24:00</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lnSpc>
                <a:spcPct val="150000"/>
              </a:lnSpc>
              <a:spcBef>
                <a:spcPts val="400"/>
              </a:spcBef>
              <a:spcAft>
                <a:spcPts val="0"/>
              </a:spcAft>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提交内容：代码、实验报告、图像文件夹（原图</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处理图片）</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algn="just" eaLnBrk="1" hangingPunct="1">
              <a:lnSpc>
                <a:spcPct val="150000"/>
              </a:lnSpc>
              <a:spcBef>
                <a:spcPts val="400"/>
              </a:spcBef>
              <a:spcAft>
                <a:spcPts val="0"/>
              </a:spcAft>
              <a:buClr>
                <a:srgbClr val="D34817"/>
              </a:buClr>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作业文件夹：实验</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班级</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姓名</a:t>
            </a:r>
            <a:endParaRPr lang="zh-CN" altLang="en-US" sz="228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eaLnBrk="1" hangingPunct="1">
              <a:lnSpc>
                <a:spcPct val="150000"/>
              </a:lnSpc>
              <a:spcBef>
                <a:spcPts val="400"/>
              </a:spcBef>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实验报告：实验</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实验报告</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班级</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姓名</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.docx</a:t>
            </a:r>
            <a:endPar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eaLnBrk="1" hangingPunct="1">
              <a:lnSpc>
                <a:spcPct val="150000"/>
              </a:lnSpc>
              <a:spcBef>
                <a:spcPts val="400"/>
              </a:spcBef>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图像文件夹：实验</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图像</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学号</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班级</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姓名</a:t>
            </a:r>
            <a:endPar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2" algn="just" eaLnBrk="1" hangingPunct="1">
              <a:lnSpc>
                <a:spcPct val="150000"/>
              </a:lnSpc>
              <a:spcBef>
                <a:spcPts val="400"/>
              </a:spcBef>
              <a:spcAft>
                <a:spcPts val="0"/>
              </a:spcAft>
              <a:buFont typeface="Arial" panose="020B0604020202020204" pitchFamily="34" charset="0"/>
              <a:buChar char="•"/>
            </a:pP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代码文件</a:t>
            </a:r>
            <a:r>
              <a:rPr lang="en-US" altLang="zh-CN" sz="1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rPr>
              <a:t>文件夹</a:t>
            </a:r>
            <a:endParaRPr lang="en-US" altLang="zh-CN" sz="1920"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lnSpc>
                <a:spcPct val="150000"/>
              </a:lnSpc>
              <a:spcBef>
                <a:spcPts val="400"/>
              </a:spcBef>
              <a:spcAft>
                <a:spcPts val="0"/>
              </a:spcAft>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提交方式：智慧树平台提交</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zip</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文件</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608570" y="3213735"/>
            <a:ext cx="4133215" cy="239585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a:t>
            </a:r>
            <a:r>
              <a:rPr lang="zh-CN" altLang="en-US" sz="4000" dirty="0">
                <a:sym typeface="+mn-ea"/>
              </a:rPr>
              <a:t>四：目标</a:t>
            </a:r>
            <a:r>
              <a:rPr lang="zh-CN" altLang="en-US" sz="4000" dirty="0"/>
              <a:t>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108700" cy="661035"/>
          </a:xfrm>
        </p:spPr>
        <p:txBody>
          <a:bodyPr/>
          <a:lstStyle/>
          <a:p>
            <a:pPr marL="0" algn="l">
              <a:lnSpc>
                <a:spcPct val="125000"/>
              </a:lnSpc>
              <a:buFont typeface="Wingdings" panose="05000000000000000000" pitchFamily="2" charset="2"/>
              <a:buNone/>
            </a:pPr>
            <a:r>
              <a:rPr lang="zh-CN" altLang="en-US" b="1" dirty="0">
                <a:sym typeface="+mn-ea"/>
              </a:rPr>
              <a:t>评分细则</a:t>
            </a:r>
            <a:endParaRPr lang="zh-CN" altLang="en-US" b="1" dirty="0">
              <a:sym typeface="+mn-ea"/>
            </a:endParaRPr>
          </a:p>
        </p:txBody>
      </p:sp>
      <p:sp>
        <p:nvSpPr>
          <p:cNvPr id="9" name="Rectangle 3"/>
          <p:cNvSpPr txBox="1">
            <a:spLocks noRot="1" noChangeArrowheads="1"/>
          </p:cNvSpPr>
          <p:nvPr/>
        </p:nvSpPr>
        <p:spPr bwMode="auto">
          <a:xfrm>
            <a:off x="1199515" y="1844675"/>
            <a:ext cx="10604500" cy="4417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algn="just" eaLnBrk="1" hangingPunct="1">
              <a:lnSpc>
                <a:spcPct val="150000"/>
              </a:lnSpc>
              <a:spcBef>
                <a:spcPts val="400"/>
              </a:spcBef>
              <a:spcAft>
                <a:spcPts val="0"/>
              </a:spcAft>
              <a:buFont typeface="Wingdings" panose="05000000000000000000"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功能性（</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50000"/>
              </a:lnSpc>
              <a:spcBef>
                <a:spcPts val="400"/>
              </a:spcBef>
              <a:spcAft>
                <a:spcPts val="0"/>
              </a:spcAft>
              <a:buFont typeface="Arial" panose="020B0604020202020204" pitchFamily="34" charset="0"/>
              <a:buChar char="•"/>
            </a:pPr>
            <a:r>
              <a:rPr lang="zh-CN" altLang="en-US"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图像选择</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符合</a:t>
            </a: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基本要求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50000"/>
              </a:lnSpc>
              <a:spcBef>
                <a:spcPts val="400"/>
              </a:spcBef>
              <a:spcAft>
                <a:spcPts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实验图像选取具有代表性，实验结果直观</a:t>
            </a:r>
            <a:endParaRPr lang="zh-CN" altLang="en-US" sz="2285" dirty="0">
              <a:latin typeface="微软雅黑" panose="020B0503020204020204" pitchFamily="34" charset="-122"/>
              <a:ea typeface="微软雅黑" panose="020B0503020204020204" pitchFamily="34" charset="-122"/>
              <a:cs typeface="微软雅黑" panose="020B0503020204020204" pitchFamily="34" charset="-122"/>
            </a:endParaRPr>
          </a:p>
          <a:p>
            <a:pPr algn="just" eaLnBrk="1" hangingPunct="1">
              <a:lnSpc>
                <a:spcPct val="150000"/>
              </a:lnSpc>
              <a:spcBef>
                <a:spcPts val="400"/>
              </a:spcBef>
              <a:spcAft>
                <a:spcPts val="0"/>
              </a:spcAft>
              <a:buFont typeface="Wingdings" panose="05000000000000000000"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实验报告（</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40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50000"/>
              </a:lnSpc>
              <a:spcBef>
                <a:spcPts val="400"/>
              </a:spcBef>
              <a:spcAft>
                <a:spcPts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结果分析与讨论充分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50000"/>
              </a:lnSpc>
              <a:spcBef>
                <a:spcPts val="400"/>
              </a:spcBef>
              <a:spcAft>
                <a:spcPts val="0"/>
              </a:spcAft>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报告符合规范且美观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0" algn="just" eaLnBrk="1" hangingPunct="1">
              <a:lnSpc>
                <a:spcPct val="150000"/>
              </a:lnSpc>
              <a:spcBef>
                <a:spcPts val="400"/>
              </a:spcBef>
              <a:spcAft>
                <a:spcPts val="0"/>
              </a:spcAft>
              <a:buFont typeface="Wingdings" panose="05000000000000000000" charset="0"/>
              <a:buChar char=""/>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其他（</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sym typeface="+mn-ea"/>
              </a:rPr>
              <a:t>10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sym typeface="+mn-ea"/>
              </a:rPr>
              <a:t>分）</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a:p>
            <a:pPr lvl="1" algn="just" eaLnBrk="1" hangingPunct="1">
              <a:lnSpc>
                <a:spcPct val="100000"/>
              </a:lnSpc>
              <a:spcBef>
                <a:spcPts val="400"/>
              </a:spcBef>
              <a:spcAft>
                <a:spcPts val="0"/>
              </a:spcAft>
              <a:buFont typeface="Arial" panose="020B0604020202020204" pitchFamily="34" charset="0"/>
              <a:buChar char="•"/>
            </a:pPr>
            <a:r>
              <a:rPr lang="zh-CN" altLang="en-US"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作业文件命名</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符合要求</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7" name="文本框 16"/>
          <p:cNvSpPr txBox="1"/>
          <p:nvPr/>
        </p:nvSpPr>
        <p:spPr>
          <a:xfrm>
            <a:off x="6024245" y="4365625"/>
            <a:ext cx="5132070" cy="460375"/>
          </a:xfrm>
          <a:prstGeom prst="rect">
            <a:avLst/>
          </a:prstGeom>
          <a:noFill/>
        </p:spPr>
        <p:txBody>
          <a:bodyPr wrap="square" rtlCol="0" anchor="t">
            <a:spAutoFit/>
          </a:bodyPr>
          <a:lstStyle/>
          <a:p>
            <a:pPr marL="171450" indent="-171450">
              <a:buFont typeface="Wingdings" panose="05000000000000000000" charset="0"/>
              <a:buChar char="l"/>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如有抄袭，双方本次实验得分为0！</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7462520"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a:t>
            </a:r>
            <a:r>
              <a:rPr lang="zh-CN" altLang="en-US" b="1" dirty="0">
                <a:sym typeface="+mn-ea"/>
              </a:rPr>
              <a:t>）</a:t>
            </a:r>
            <a:r>
              <a:rPr lang="en-US" altLang="zh-CN" b="1" dirty="0">
                <a:sym typeface="+mn-ea"/>
              </a:rPr>
              <a:t>-  </a:t>
            </a:r>
            <a:r>
              <a:rPr lang="zh-CN" altLang="en-US" b="1" dirty="0">
                <a:sym typeface="+mn-ea"/>
              </a:rPr>
              <a:t>图像预处理</a:t>
            </a:r>
            <a:endParaRPr lang="zh-CN" altLang="en-US" b="1" dirty="0">
              <a:sym typeface="+mn-ea"/>
            </a:endParaRPr>
          </a:p>
        </p:txBody>
      </p:sp>
      <p:grpSp>
        <p:nvGrpSpPr>
          <p:cNvPr id="7" name="组合 6"/>
          <p:cNvGrpSpPr/>
          <p:nvPr/>
        </p:nvGrpSpPr>
        <p:grpSpPr>
          <a:xfrm>
            <a:off x="695325" y="2060575"/>
            <a:ext cx="11304905" cy="4592320"/>
            <a:chOff x="1095" y="3245"/>
            <a:chExt cx="17803" cy="7232"/>
          </a:xfrm>
        </p:grpSpPr>
        <p:sp>
          <p:nvSpPr>
            <p:cNvPr id="15" name="文本框 14"/>
            <p:cNvSpPr txBox="1"/>
            <p:nvPr>
              <p:custDataLst>
                <p:tags r:id="rId1"/>
              </p:custDataLst>
            </p:nvPr>
          </p:nvSpPr>
          <p:spPr>
            <a:xfrm>
              <a:off x="1095" y="3245"/>
              <a:ext cx="17803" cy="7232"/>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读取待检测的图片</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图像灰度化</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fontAlgn="auto">
                <a:lnSpc>
                  <a:spcPct val="150000"/>
                </a:lnSpc>
                <a:buClr>
                  <a:srgbClr val="D34817"/>
                </a:buClr>
                <a:buFont typeface="Wingdings" panose="05000000000000000000"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Grama</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矫正法：</a:t>
              </a:r>
              <a:r>
                <a:rPr lang="zh-CN" altLang="en-US" sz="2400" dirty="0">
                  <a:latin typeface="微软雅黑" panose="020B0503020204020204" pitchFamily="34" charset="-122"/>
                  <a:ea typeface="微软雅黑" panose="020B0503020204020204" pitchFamily="34" charset="-122"/>
                  <a:sym typeface="+mn-ea"/>
                </a:rPr>
                <a:t>取值不固定，根据具体的图像内容和应用场景而有所变化</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sym typeface="+mn-ea"/>
                </a:rPr>
                <a:t>实际中，可以采用两种不同的方式进行</a:t>
              </a:r>
              <a:r>
                <a:rPr lang="en-US" altLang="zh-CN" sz="2400" dirty="0">
                  <a:latin typeface="微软雅黑" panose="020B0503020204020204" pitchFamily="34" charset="-122"/>
                  <a:ea typeface="微软雅黑" panose="020B0503020204020204" pitchFamily="34" charset="-122"/>
                  <a:sym typeface="+mn-ea"/>
                </a:rPr>
                <a:t>Grama</a:t>
              </a:r>
              <a:r>
                <a:rPr lang="zh-CN" altLang="en-US" sz="2400" dirty="0">
                  <a:latin typeface="微软雅黑" panose="020B0503020204020204" pitchFamily="34" charset="-122"/>
                  <a:ea typeface="微软雅黑" panose="020B0503020204020204" pitchFamily="34" charset="-122"/>
                  <a:sym typeface="+mn-ea"/>
                </a:rPr>
                <a:t>矫正，平方根、对数法</a:t>
              </a:r>
              <a:endParaRPr lang="en-US" altLang="zh-CN" sz="2400" dirty="0">
                <a:latin typeface="微软雅黑" panose="020B0503020204020204" pitchFamily="34" charset="-122"/>
                <a:ea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4" name="文本框 13"/>
            <p:cNvSpPr txBox="1"/>
            <p:nvPr>
              <p:custDataLst>
                <p:tags r:id="rId2"/>
              </p:custDataLst>
            </p:nvPr>
          </p:nvSpPr>
          <p:spPr>
            <a:xfrm>
              <a:off x="3329" y="4267"/>
              <a:ext cx="11555" cy="943"/>
            </a:xfrm>
            <a:prstGeom prst="rect">
              <a:avLst/>
            </a:prstGeom>
            <a:solidFill>
              <a:schemeClr val="bg1">
                <a:lumMod val="85000"/>
              </a:schemeClr>
            </a:solidFill>
          </p:spPr>
          <p:txBody>
            <a:bodyPr wrap="square">
              <a:spAutoFit/>
            </a:bodyPr>
            <a:lstStyle/>
            <a:p>
              <a:pPr indent="0" algn="l" fontAlgn="auto">
                <a:lnSpc>
                  <a:spcPct val="150000"/>
                </a:lnSpc>
              </a:pPr>
              <a:r>
                <a:rPr lang="en-US" altLang="zh-CN" sz="2200" b="0" i="0">
                  <a:solidFill>
                    <a:srgbClr val="383A42"/>
                  </a:solidFill>
                  <a:uFillTx/>
                  <a:latin typeface="Times New Roman" panose="02020603050405020304" charset="0"/>
                  <a:ea typeface="Source Code Pro"/>
                  <a:cs typeface="Times New Roman" panose="02020603050405020304" charset="0"/>
                </a:rPr>
                <a:t>img = cv2.imread('./image/person.jpg')</a:t>
              </a:r>
              <a:endParaRPr lang="en-US" altLang="zh-CN" sz="2200" b="0" i="0">
                <a:solidFill>
                  <a:srgbClr val="383A42"/>
                </a:solidFill>
                <a:uFillTx/>
                <a:latin typeface="Times New Roman" panose="02020603050405020304" charset="0"/>
                <a:ea typeface="Source Code Pro"/>
                <a:cs typeface="Times New Roman" panose="02020603050405020304" charset="0"/>
              </a:endParaRPr>
            </a:p>
          </p:txBody>
        </p:sp>
        <p:sp>
          <p:nvSpPr>
            <p:cNvPr id="10" name="文本框 9"/>
            <p:cNvSpPr txBox="1"/>
            <p:nvPr>
              <p:custDataLst>
                <p:tags r:id="rId3"/>
              </p:custDataLst>
            </p:nvPr>
          </p:nvSpPr>
          <p:spPr>
            <a:xfrm>
              <a:off x="3329" y="5967"/>
              <a:ext cx="11555" cy="943"/>
            </a:xfrm>
            <a:prstGeom prst="rect">
              <a:avLst/>
            </a:prstGeom>
            <a:solidFill>
              <a:schemeClr val="bg1">
                <a:lumMod val="85000"/>
              </a:schemeClr>
            </a:solidFill>
          </p:spPr>
          <p:txBody>
            <a:bodyPr wrap="square">
              <a:spAutoFit/>
            </a:bodyPr>
            <a:lstStyle/>
            <a:p>
              <a:pPr indent="0" algn="l" fontAlgn="auto">
                <a:lnSpc>
                  <a:spcPct val="150000"/>
                </a:lnSpc>
              </a:pPr>
              <a:r>
                <a:rPr lang="en-US" altLang="zh-CN" sz="2200" b="0" i="0">
                  <a:solidFill>
                    <a:srgbClr val="383A42"/>
                  </a:solidFill>
                  <a:uFillTx/>
                  <a:latin typeface="Times New Roman" panose="02020603050405020304" charset="0"/>
                  <a:ea typeface="Source Code Pro"/>
                  <a:cs typeface="Times New Roman" panose="02020603050405020304" charset="0"/>
                </a:rPr>
                <a:t>img_gray = cv2.cvtColor(img, cv2.COLOR_BGR2GRAY)</a:t>
              </a:r>
              <a:endParaRPr lang="en-US" altLang="zh-CN" sz="2200" b="0" i="0">
                <a:solidFill>
                  <a:srgbClr val="383A42"/>
                </a:solidFill>
                <a:uFillTx/>
                <a:latin typeface="Times New Roman" panose="02020603050405020304" charset="0"/>
                <a:ea typeface="Source Code Pro"/>
                <a:cs typeface="Times New Roman" panose="02020603050405020304" charset="0"/>
              </a:endParaRPr>
            </a:p>
          </p:txBody>
        </p:sp>
        <p:sp>
          <p:nvSpPr>
            <p:cNvPr id="12" name="文本框 11"/>
            <p:cNvSpPr txBox="1"/>
            <p:nvPr>
              <p:custDataLst>
                <p:tags r:id="rId4"/>
              </p:custDataLst>
            </p:nvPr>
          </p:nvSpPr>
          <p:spPr>
            <a:xfrm>
              <a:off x="2426" y="8463"/>
              <a:ext cx="15611" cy="1743"/>
            </a:xfrm>
            <a:prstGeom prst="rect">
              <a:avLst/>
            </a:prstGeom>
            <a:solidFill>
              <a:schemeClr val="bg1">
                <a:lumMod val="85000"/>
              </a:schemeClr>
            </a:solidFill>
          </p:spPr>
          <p:txBody>
            <a:bodyPr wrap="square">
              <a:spAutoFit/>
            </a:bodyPr>
            <a:lstStyle/>
            <a:p>
              <a:pPr algn="l" fontAlgn="auto">
                <a:lnSpc>
                  <a:spcPct val="150000"/>
                </a:lnSpc>
                <a:buClrTx/>
                <a:buSzTx/>
                <a:buFontTx/>
              </a:pPr>
              <a:r>
                <a:rPr lang="en-US" altLang="zh-CN" sz="2200" b="0" i="0">
                  <a:solidFill>
                    <a:srgbClr val="383A42"/>
                  </a:solidFill>
                  <a:uFillTx/>
                  <a:latin typeface="Times New Roman" panose="02020603050405020304" charset="0"/>
                  <a:ea typeface="Source Code Pro"/>
                  <a:cs typeface="Times New Roman" panose="02020603050405020304" charset="0"/>
                </a:rPr>
                <a:t>img = np.power(</a:t>
              </a:r>
              <a:r>
                <a:rPr lang="en-US" altLang="zh-CN" sz="2200">
                  <a:solidFill>
                    <a:srgbClr val="383A42"/>
                  </a:solidFill>
                  <a:uFillTx/>
                  <a:latin typeface="Times New Roman" panose="02020603050405020304" charset="0"/>
                  <a:ea typeface="Source Code Pro"/>
                  <a:cs typeface="Times New Roman" panose="02020603050405020304" charset="0"/>
                  <a:sym typeface="+mn-ea"/>
                </a:rPr>
                <a:t>img_gray</a:t>
              </a:r>
              <a:r>
                <a:rPr lang="en-US" altLang="zh-CN" sz="2200" b="0" i="0">
                  <a:solidFill>
                    <a:srgbClr val="383A42"/>
                  </a:solidFill>
                  <a:uFillTx/>
                  <a:latin typeface="Times New Roman" panose="02020603050405020304" charset="0"/>
                  <a:ea typeface="Source Code Pro"/>
                  <a:cs typeface="Times New Roman" panose="02020603050405020304" charset="0"/>
                </a:rPr>
                <a:t> * 1.0 / float(np.max(</a:t>
              </a:r>
              <a:r>
                <a:rPr lang="en-US" altLang="zh-CN" sz="2200">
                  <a:solidFill>
                    <a:srgbClr val="383A42"/>
                  </a:solidFill>
                  <a:uFillTx/>
                  <a:latin typeface="Times New Roman" panose="02020603050405020304" charset="0"/>
                  <a:ea typeface="Source Code Pro"/>
                  <a:cs typeface="Times New Roman" panose="02020603050405020304" charset="0"/>
                  <a:sym typeface="+mn-ea"/>
                </a:rPr>
                <a:t>img_gray</a:t>
              </a:r>
              <a:r>
                <a:rPr lang="en-US" altLang="zh-CN" sz="2200" b="0" i="0">
                  <a:solidFill>
                    <a:srgbClr val="383A42"/>
                  </a:solidFill>
                  <a:uFillTx/>
                  <a:latin typeface="Times New Roman" panose="02020603050405020304" charset="0"/>
                  <a:ea typeface="Source Code Pro"/>
                  <a:cs typeface="Times New Roman" panose="02020603050405020304" charset="0"/>
                </a:rPr>
                <a:t>)), gamma)    </a:t>
              </a:r>
              <a:r>
                <a:rPr lang="zh-CN" altLang="en-US" sz="1800" b="0" i="0" dirty="0">
                  <a:latin typeface="微软雅黑" panose="020B0503020204020204" pitchFamily="34" charset="-122"/>
                  <a:ea typeface="微软雅黑" panose="020B0503020204020204" pitchFamily="34" charset="-122"/>
                </a:rPr>
                <a:t>#平方根 γ=0.5</a:t>
              </a:r>
              <a:endParaRPr lang="zh-CN" altLang="en-US" sz="1800" b="0" i="0" dirty="0">
                <a:latin typeface="微软雅黑" panose="020B0503020204020204" pitchFamily="34" charset="-122"/>
                <a:ea typeface="微软雅黑" panose="020B0503020204020204" pitchFamily="34" charset="-122"/>
              </a:endParaRPr>
            </a:p>
            <a:p>
              <a:pPr algn="l" fontAlgn="auto">
                <a:lnSpc>
                  <a:spcPct val="150000"/>
                </a:lnSpc>
                <a:buClrTx/>
                <a:buSzTx/>
                <a:buFontTx/>
              </a:pPr>
              <a:r>
                <a:rPr lang="en-US" altLang="zh-CN" sz="2200" b="0" i="0">
                  <a:solidFill>
                    <a:srgbClr val="383A42"/>
                  </a:solidFill>
                  <a:uFillTx/>
                  <a:latin typeface="Times New Roman" panose="02020603050405020304" charset="0"/>
                  <a:ea typeface="Source Code Pro"/>
                  <a:cs typeface="Times New Roman" panose="02020603050405020304" charset="0"/>
                </a:rPr>
                <a:t>img = img * 255</a:t>
              </a:r>
              <a:endParaRPr lang="en-US" altLang="zh-CN" sz="2200" b="0" i="0">
                <a:solidFill>
                  <a:srgbClr val="383A42"/>
                </a:solidFill>
                <a:uFillTx/>
                <a:latin typeface="Times New Roman" panose="02020603050405020304" charset="0"/>
                <a:ea typeface="Source Code Pro"/>
                <a:cs typeface="Times New Roman" panose="02020603050405020304" charset="0"/>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662749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a:t>
            </a:r>
            <a:r>
              <a:rPr lang="zh-CN" altLang="en-US" b="1" dirty="0">
                <a:sym typeface="+mn-ea"/>
              </a:rPr>
              <a:t>梯度计算</a:t>
            </a:r>
            <a:endParaRPr lang="zh-CN" altLang="en-US" b="1" dirty="0">
              <a:sym typeface="+mn-ea"/>
            </a:endParaRPr>
          </a:p>
        </p:txBody>
      </p:sp>
      <p:sp>
        <p:nvSpPr>
          <p:cNvPr id="15" name="文本框 14"/>
          <p:cNvSpPr txBox="1"/>
          <p:nvPr>
            <p:custDataLst>
              <p:tags r:id="rId1"/>
            </p:custDataLst>
          </p:nvPr>
        </p:nvSpPr>
        <p:spPr>
          <a:xfrm>
            <a:off x="695325" y="2060575"/>
            <a:ext cx="10660380" cy="1900555"/>
          </a:xfrm>
          <a:prstGeom prst="rect">
            <a:avLst/>
          </a:prstGeom>
          <a:noFill/>
        </p:spPr>
        <p:txBody>
          <a:bodyPr wrap="square" rtlCol="0" anchor="t">
            <a:no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计算图像每个像素的梯度（包括大小和方向）</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sym typeface="+mn-ea"/>
              </a:rPr>
              <a:t>梯度计算：</a:t>
            </a:r>
            <a:r>
              <a:rPr lang="zh-CN" altLang="en-US" sz="2200" dirty="0">
                <a:latin typeface="微软雅黑" panose="020B0503020204020204" pitchFamily="34" charset="-122"/>
                <a:ea typeface="微软雅黑" panose="020B0503020204020204" pitchFamily="34" charset="-122"/>
                <a:sym typeface="+mn-ea"/>
              </a:rPr>
              <a:t>使用</a:t>
            </a:r>
            <a:r>
              <a:rPr lang="zh-CN" altLang="en-US" sz="2200" dirty="0">
                <a:solidFill>
                  <a:srgbClr val="C00000"/>
                </a:solidFill>
                <a:latin typeface="微软雅黑" panose="020B0503020204020204" pitchFamily="34" charset="-122"/>
                <a:ea typeface="微软雅黑" panose="020B0503020204020204" pitchFamily="34" charset="-122"/>
                <a:sym typeface="+mn-ea"/>
              </a:rPr>
              <a:t>Sobel算子</a:t>
            </a:r>
            <a:r>
              <a:rPr lang="zh-CN" altLang="en-US" sz="2200" dirty="0">
                <a:latin typeface="微软雅黑" panose="020B0503020204020204" pitchFamily="34" charset="-122"/>
                <a:ea typeface="微软雅黑" panose="020B0503020204020204" pitchFamily="34" charset="-122"/>
                <a:sym typeface="+mn-ea"/>
              </a:rPr>
              <a:t>计算水平方向和垂直方向的梯度值</a:t>
            </a:r>
            <a:endParaRPr lang="zh-CN" altLang="en-US" sz="2200" dirty="0">
              <a:latin typeface="微软雅黑" panose="020B0503020204020204" pitchFamily="34" charset="-122"/>
              <a:ea typeface="微软雅黑" panose="020B0503020204020204" pitchFamily="34" charset="-122"/>
              <a:sym typeface="+mn-ea"/>
            </a:endParaRPr>
          </a:p>
          <a:p>
            <a:pPr marL="800100" lvl="1" indent="-342900" fontAlgn="auto">
              <a:lnSpc>
                <a:spcPct val="150000"/>
              </a:lnSpc>
              <a:buClr>
                <a:srgbClr val="D34817"/>
              </a:buClr>
              <a:buFont typeface="Arial" panose="020B0604020202020204" pitchFamily="34" charset="0"/>
              <a:buChar char="•"/>
            </a:pPr>
            <a:r>
              <a:rPr lang="zh-CN" altLang="en-US" sz="2200" b="1" dirty="0">
                <a:latin typeface="微软雅黑" panose="020B0503020204020204" pitchFamily="34" charset="-122"/>
                <a:ea typeface="微软雅黑" panose="020B0503020204020204" pitchFamily="34" charset="-122"/>
                <a:sym typeface="+mn-ea"/>
              </a:rPr>
              <a:t>梯度大小和方向：</a:t>
            </a:r>
            <a:r>
              <a:rPr lang="zh-CN" altLang="en-US" sz="2200" dirty="0">
                <a:latin typeface="微软雅黑" panose="020B0503020204020204" pitchFamily="34" charset="-122"/>
                <a:ea typeface="微软雅黑" panose="020B0503020204020204" pitchFamily="34" charset="-122"/>
                <a:sym typeface="+mn-ea"/>
              </a:rPr>
              <a:t>梯度大小表示图像中边缘的强度；梯度方向表示边缘的</a:t>
            </a:r>
            <a:r>
              <a:rPr lang="zh-CN" altLang="en-US" sz="2200" dirty="0">
                <a:latin typeface="微软雅黑" panose="020B0503020204020204" pitchFamily="34" charset="-122"/>
                <a:ea typeface="微软雅黑" panose="020B0503020204020204" pitchFamily="34" charset="-122"/>
                <a:sym typeface="+mn-ea"/>
              </a:rPr>
              <a:t>方向</a:t>
            </a:r>
            <a:endParaRPr lang="zh-CN" altLang="en-US" sz="2200" dirty="0">
              <a:latin typeface="微软雅黑" panose="020B0503020204020204" pitchFamily="34" charset="-122"/>
              <a:ea typeface="微软雅黑" panose="020B0503020204020204" pitchFamily="34" charset="-122"/>
              <a:sym typeface="+mn-ea"/>
            </a:endParaRPr>
          </a:p>
          <a:p>
            <a:pPr lvl="1" indent="0" fontAlgn="auto">
              <a:lnSpc>
                <a:spcPct val="150000"/>
              </a:lnSpc>
              <a:buClr>
                <a:srgbClr val="D34817"/>
              </a:buClr>
              <a:buFont typeface="Arial" panose="020B0604020202020204" pitchFamily="34" charset="0"/>
              <a:buNone/>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2" name="组合 11"/>
          <p:cNvGrpSpPr/>
          <p:nvPr/>
        </p:nvGrpSpPr>
        <p:grpSpPr>
          <a:xfrm>
            <a:off x="768350" y="3823335"/>
            <a:ext cx="10814050" cy="2630170"/>
            <a:chOff x="1323" y="6021"/>
            <a:chExt cx="17030" cy="4142"/>
          </a:xfrm>
        </p:grpSpPr>
        <p:pic>
          <p:nvPicPr>
            <p:cNvPr id="11" name="图片 10"/>
            <p:cNvPicPr>
              <a:picLocks noChangeAspect="1"/>
            </p:cNvPicPr>
            <p:nvPr/>
          </p:nvPicPr>
          <p:blipFill>
            <a:blip r:embed="rId2"/>
            <a:srcRect r="2160"/>
            <a:stretch>
              <a:fillRect/>
            </a:stretch>
          </p:blipFill>
          <p:spPr>
            <a:xfrm>
              <a:off x="1323" y="6021"/>
              <a:ext cx="17030" cy="4142"/>
            </a:xfrm>
            <a:prstGeom prst="rect">
              <a:avLst/>
            </a:prstGeom>
          </p:spPr>
        </p:pic>
        <p:sp>
          <p:nvSpPr>
            <p:cNvPr id="10" name="文本框 9"/>
            <p:cNvSpPr txBox="1"/>
            <p:nvPr/>
          </p:nvSpPr>
          <p:spPr>
            <a:xfrm>
              <a:off x="9591" y="9043"/>
              <a:ext cx="5575" cy="1016"/>
            </a:xfrm>
            <a:prstGeom prst="rect">
              <a:avLst/>
            </a:prstGeom>
            <a:noFill/>
          </p:spPr>
          <p:txBody>
            <a:bodyPr wrap="square" rtlCol="0">
              <a:spAutoFit/>
            </a:bodyPr>
            <a:p>
              <a:r>
                <a:rPr lang="zh-CN" altLang="en-US" dirty="0">
                  <a:latin typeface="微软雅黑" panose="020B0503020204020204" pitchFamily="34" charset="-122"/>
                  <a:ea typeface="微软雅黑" panose="020B0503020204020204" pitchFamily="34" charset="-122"/>
                </a:rPr>
                <a:t>由于梯度方向通常是[0, 180)度，因此将其转换到0-180度范围内</a:t>
              </a:r>
              <a:endParaRPr lang="zh-CN" altLang="en-US"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7" name="内容占位符 6"/>
          <p:cNvSpPr>
            <a:spLocks noGrp="1"/>
          </p:cNvSpPr>
          <p:nvPr>
            <p:ph sz="quarter" idx="1"/>
          </p:nvPr>
        </p:nvSpPr>
        <p:spPr>
          <a:xfrm>
            <a:off x="623570" y="1290955"/>
            <a:ext cx="9493250" cy="661035"/>
          </a:xfrm>
        </p:spPr>
        <p:txBody>
          <a:bodyPr/>
          <a:lstStyle/>
          <a:p>
            <a:pPr marL="0" indent="0">
              <a:buNone/>
            </a:pPr>
            <a:r>
              <a:rPr lang="zh-CN" altLang="en-US" sz="2880" b="1" dirty="0">
                <a:sym typeface="+mn-ea"/>
              </a:rPr>
              <a:t>Cell梯度直方图</a:t>
            </a:r>
            <a:r>
              <a:rPr lang="en-US" altLang="zh-CN" sz="2880" b="1" dirty="0">
                <a:sym typeface="+mn-ea"/>
              </a:rPr>
              <a:t> </a:t>
            </a:r>
            <a:endParaRPr lang="zh-CN" altLang="en-US" sz="2400"/>
          </a:p>
        </p:txBody>
      </p:sp>
      <p:pic>
        <p:nvPicPr>
          <p:cNvPr id="819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12850" y="3080385"/>
            <a:ext cx="6085840" cy="3423285"/>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7415" y="1181735"/>
            <a:ext cx="4185920" cy="296291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7622540" y="4598670"/>
            <a:ext cx="3455670" cy="1873250"/>
            <a:chOff x="12085" y="7016"/>
            <a:chExt cx="5442" cy="2950"/>
          </a:xfrm>
        </p:grpSpPr>
        <p:pic>
          <p:nvPicPr>
            <p:cNvPr id="8198" name="Picture 6"/>
            <p:cNvPicPr>
              <a:picLocks noChangeAspect="1" noChangeArrowheads="1"/>
            </p:cNvPicPr>
            <p:nvPr/>
          </p:nvPicPr>
          <p:blipFill rotWithShape="1">
            <a:blip r:embed="rId3">
              <a:extLst>
                <a:ext uri="{28A0092B-C50C-407E-A947-70E740481C1C}">
                  <a14:useLocalDpi xmlns:a14="http://schemas.microsoft.com/office/drawing/2010/main" val="0"/>
                </a:ext>
              </a:extLst>
            </a:blip>
            <a:srcRect b="8438"/>
            <a:stretch>
              <a:fillRect/>
            </a:stretch>
          </p:blipFill>
          <p:spPr bwMode="auto">
            <a:xfrm>
              <a:off x="12322" y="7016"/>
              <a:ext cx="4969" cy="233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2085" y="9386"/>
              <a:ext cx="5443" cy="580"/>
            </a:xfrm>
            <a:prstGeom prst="rect">
              <a:avLst/>
            </a:prstGeom>
            <a:noFill/>
          </p:spPr>
          <p:txBody>
            <a:bodyPr wrap="square" rtlCol="0" anchor="t">
              <a:spAutoFit/>
            </a:bodyPr>
            <a:lstStyle/>
            <a:p>
              <a:pPr algn="ctr"/>
              <a:r>
                <a:rPr lang="en-US" altLang="zh-CN" sz="1800" dirty="0">
                  <a:latin typeface="微软雅黑" panose="020B0503020204020204" pitchFamily="34" charset="-122"/>
                  <a:ea typeface="微软雅黑" panose="020B0503020204020204" pitchFamily="34" charset="-122"/>
                  <a:sym typeface="+mn-ea"/>
                </a:rPr>
                <a:t>直方图</a:t>
              </a:r>
              <a:endParaRPr lang="en-US" altLang="zh-CN" sz="1800" dirty="0">
                <a:latin typeface="微软雅黑" panose="020B0503020204020204" pitchFamily="34" charset="-122"/>
                <a:ea typeface="微软雅黑" panose="020B0503020204020204" pitchFamily="34" charset="-122"/>
                <a:sym typeface="+mn-ea"/>
              </a:endParaRPr>
            </a:p>
          </p:txBody>
        </p:sp>
      </p:grpSp>
      <p:sp>
        <p:nvSpPr>
          <p:cNvPr id="15" name="文本框 14"/>
          <p:cNvSpPr txBox="1"/>
          <p:nvPr>
            <p:custDataLst>
              <p:tags r:id="rId4"/>
            </p:custDataLst>
          </p:nvPr>
        </p:nvSpPr>
        <p:spPr>
          <a:xfrm>
            <a:off x="695325" y="1845310"/>
            <a:ext cx="6232525" cy="1160780"/>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rPr>
              <a:t>每个</a:t>
            </a:r>
            <a:r>
              <a:rPr lang="en-US" altLang="zh-CN" sz="2400">
                <a:latin typeface="微软雅黑" panose="020B0503020204020204" pitchFamily="34" charset="-122"/>
                <a:ea typeface="微软雅黑" panose="020B0503020204020204" pitchFamily="34" charset="-122"/>
              </a:rPr>
              <a:t>Cell</a:t>
            </a:r>
            <a:r>
              <a:rPr lang="zh-CN" altLang="en-US" sz="2400">
                <a:latin typeface="微软雅黑" panose="020B0503020204020204" pitchFamily="34" charset="-122"/>
                <a:ea typeface="微软雅黑" panose="020B0503020204020204" pitchFamily="34" charset="-122"/>
              </a:rPr>
              <a:t>独立计算一个</a:t>
            </a:r>
            <a:r>
              <a:rPr lang="zh-CN" altLang="en-US" sz="2400" b="1">
                <a:latin typeface="微软雅黑" panose="020B0503020204020204" pitchFamily="34" charset="-122"/>
                <a:ea typeface="微软雅黑" panose="020B0503020204020204" pitchFamily="34" charset="-122"/>
              </a:rPr>
              <a:t>梯度方向直方图</a:t>
            </a:r>
            <a:r>
              <a:rPr lang="zh-CN" altLang="en-US" sz="2400">
                <a:latin typeface="微软雅黑" panose="020B0503020204020204" pitchFamily="34" charset="-122"/>
                <a:ea typeface="微软雅黑" panose="020B0503020204020204" pitchFamily="34" charset="-122"/>
              </a:rPr>
              <a:t>，表示该区域的纹理分布</a:t>
            </a:r>
            <a:endParaRPr lang="zh-CN" altLang="en-US" sz="2400">
              <a:latin typeface="微软雅黑" panose="020B0503020204020204" pitchFamily="34" charset="-122"/>
              <a:ea typeface="微软雅黑" panose="020B0503020204020204" pitchFamily="34" charset="-122"/>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7" name="内容占位符 6"/>
          <p:cNvSpPr>
            <a:spLocks noGrp="1"/>
          </p:cNvSpPr>
          <p:nvPr>
            <p:ph sz="quarter" idx="1"/>
          </p:nvPr>
        </p:nvSpPr>
        <p:spPr>
          <a:xfrm>
            <a:off x="623570" y="1290955"/>
            <a:ext cx="9493250" cy="661035"/>
          </a:xfrm>
        </p:spPr>
        <p:txBody>
          <a:bodyPr/>
          <a:lstStyle/>
          <a:p>
            <a:pPr marL="0" indent="0">
              <a:buNone/>
            </a:pPr>
            <a:r>
              <a:rPr lang="zh-CN" altLang="en-US" sz="2880" b="1" dirty="0">
                <a:sym typeface="+mn-ea"/>
              </a:rPr>
              <a:t>Cell梯度直方图</a:t>
            </a:r>
            <a:r>
              <a:rPr lang="en-US" altLang="zh-CN" sz="2880" b="1" dirty="0">
                <a:sym typeface="+mn-ea"/>
              </a:rPr>
              <a:t> </a:t>
            </a:r>
            <a:endParaRPr lang="zh-CN" altLang="en-US" sz="2400"/>
          </a:p>
        </p:txBody>
      </p:sp>
      <p:pic>
        <p:nvPicPr>
          <p:cNvPr id="819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8985" y="3673475"/>
            <a:ext cx="4043680" cy="286258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4956175" y="4302760"/>
            <a:ext cx="3359767" cy="1816820"/>
            <a:chOff x="12085" y="7016"/>
            <a:chExt cx="5443" cy="2973"/>
          </a:xfrm>
        </p:grpSpPr>
        <p:pic>
          <p:nvPicPr>
            <p:cNvPr id="8198" name="Picture 6"/>
            <p:cNvPicPr>
              <a:picLocks noChangeAspect="1" noChangeArrowheads="1"/>
            </p:cNvPicPr>
            <p:nvPr/>
          </p:nvPicPr>
          <p:blipFill rotWithShape="1">
            <a:blip r:embed="rId2">
              <a:extLst>
                <a:ext uri="{28A0092B-C50C-407E-A947-70E740481C1C}">
                  <a14:useLocalDpi xmlns:a14="http://schemas.microsoft.com/office/drawing/2010/main" val="0"/>
                </a:ext>
              </a:extLst>
            </a:blip>
            <a:srcRect b="8438"/>
            <a:stretch>
              <a:fillRect/>
            </a:stretch>
          </p:blipFill>
          <p:spPr bwMode="auto">
            <a:xfrm>
              <a:off x="12322" y="7016"/>
              <a:ext cx="4969" cy="233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2085" y="9386"/>
              <a:ext cx="5443" cy="603"/>
            </a:xfrm>
            <a:prstGeom prst="rect">
              <a:avLst/>
            </a:prstGeom>
            <a:noFill/>
          </p:spPr>
          <p:txBody>
            <a:bodyPr wrap="square" rtlCol="0" anchor="t">
              <a:spAutoFit/>
            </a:bodyPr>
            <a:lstStyle/>
            <a:p>
              <a:pPr algn="ctr"/>
              <a:r>
                <a:rPr lang="en-US" altLang="zh-CN" sz="1800" dirty="0">
                  <a:latin typeface="微软雅黑" panose="020B0503020204020204" pitchFamily="34" charset="-122"/>
                  <a:ea typeface="微软雅黑" panose="020B0503020204020204" pitchFamily="34" charset="-122"/>
                  <a:sym typeface="+mn-ea"/>
                </a:rPr>
                <a:t>直方图</a:t>
              </a:r>
              <a:endParaRPr lang="en-US" altLang="zh-CN" sz="1800" dirty="0">
                <a:latin typeface="微软雅黑" panose="020B0503020204020204" pitchFamily="34" charset="-122"/>
                <a:ea typeface="微软雅黑" panose="020B0503020204020204" pitchFamily="34" charset="-122"/>
                <a:sym typeface="+mn-ea"/>
              </a:endParaRPr>
            </a:p>
          </p:txBody>
        </p:sp>
      </p:grpSp>
      <p:sp>
        <p:nvSpPr>
          <p:cNvPr id="15" name="文本框 14"/>
          <p:cNvSpPr txBox="1"/>
          <p:nvPr>
            <p:custDataLst>
              <p:tags r:id="rId3"/>
            </p:custDataLst>
          </p:nvPr>
        </p:nvSpPr>
        <p:spPr>
          <a:xfrm>
            <a:off x="695325" y="1845310"/>
            <a:ext cx="11216640" cy="1786255"/>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sym typeface="+mn-ea"/>
              </a:rPr>
              <a:t>直方图的</a:t>
            </a:r>
            <a:r>
              <a:rPr lang="zh-CN" altLang="en-US" sz="2400">
                <a:solidFill>
                  <a:srgbClr val="C00000"/>
                </a:solidFill>
                <a:latin typeface="微软雅黑" panose="020B0503020204020204" pitchFamily="34" charset="-122"/>
                <a:ea typeface="微软雅黑" panose="020B0503020204020204" pitchFamily="34" charset="-122"/>
                <a:sym typeface="+mn-ea"/>
              </a:rPr>
              <a:t>横轴</a:t>
            </a:r>
            <a:r>
              <a:rPr lang="zh-CN" altLang="en-US"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每个cell内，将所有梯度方向划分为n个bin（一般n = 9）</a:t>
            </a:r>
            <a:endParaRPr lang="zh-CN" altLang="en-US" sz="2400">
              <a:latin typeface="微软雅黑" panose="020B0503020204020204" pitchFamily="34" charset="-122"/>
              <a:ea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sym typeface="+mn-ea"/>
              </a:rPr>
              <a:t>直方图的</a:t>
            </a:r>
            <a:r>
              <a:rPr lang="zh-CN" altLang="en-US" sz="2400">
                <a:solidFill>
                  <a:srgbClr val="C00000"/>
                </a:solidFill>
                <a:latin typeface="微软雅黑" panose="020B0503020204020204" pitchFamily="34" charset="-122"/>
                <a:ea typeface="微软雅黑" panose="020B0503020204020204" pitchFamily="34" charset="-122"/>
                <a:sym typeface="+mn-ea"/>
              </a:rPr>
              <a:t>纵轴</a:t>
            </a:r>
            <a:r>
              <a:rPr lang="zh-CN" altLang="en-US" sz="2400">
                <a:latin typeface="微软雅黑" panose="020B0503020204020204" pitchFamily="34" charset="-122"/>
                <a:ea typeface="微软雅黑" panose="020B0503020204020204" pitchFamily="34" charset="-122"/>
                <a:sym typeface="+mn-ea"/>
              </a:rPr>
              <a:t>：</a:t>
            </a:r>
            <a:r>
              <a:rPr lang="zh-CN" altLang="en-US" sz="2400">
                <a:latin typeface="微软雅黑" panose="020B0503020204020204" pitchFamily="34" charset="-122"/>
                <a:ea typeface="微软雅黑" panose="020B0503020204020204" pitchFamily="34" charset="-122"/>
                <a:sym typeface="+mn-ea"/>
              </a:rPr>
              <a:t>将该像素的</a:t>
            </a:r>
            <a:r>
              <a:rPr lang="en-US" altLang="zh-CN" sz="2400">
                <a:latin typeface="微软雅黑" panose="020B0503020204020204" pitchFamily="34" charset="-122"/>
                <a:ea typeface="微软雅黑" panose="020B0503020204020204" pitchFamily="34" charset="-122"/>
                <a:sym typeface="+mn-ea"/>
              </a:rPr>
              <a:t> </a:t>
            </a:r>
            <a:r>
              <a:rPr lang="zh-CN" altLang="en-US" sz="2400" b="1">
                <a:latin typeface="微软雅黑" panose="020B0503020204020204" pitchFamily="34" charset="-122"/>
                <a:ea typeface="微软雅黑" panose="020B0503020204020204" pitchFamily="34" charset="-122"/>
                <a:sym typeface="+mn-ea"/>
              </a:rPr>
              <a:t>梯度幅度</a:t>
            </a:r>
            <a:r>
              <a:rPr lang="en-US" altLang="zh-CN" sz="2400">
                <a:latin typeface="微软雅黑" panose="020B0503020204020204" pitchFamily="34" charset="-122"/>
                <a:ea typeface="微软雅黑" panose="020B0503020204020204" pitchFamily="34" charset="-122"/>
                <a:sym typeface="+mn-ea"/>
              </a:rPr>
              <a:t> </a:t>
            </a:r>
            <a:r>
              <a:rPr lang="zh-CN" altLang="en-US" sz="2400">
                <a:latin typeface="微软雅黑" panose="020B0503020204020204" pitchFamily="34" charset="-122"/>
                <a:ea typeface="微软雅黑" panose="020B0503020204020204" pitchFamily="34" charset="-122"/>
                <a:sym typeface="+mn-ea"/>
              </a:rPr>
              <a:t>按照</a:t>
            </a:r>
            <a:r>
              <a:rPr lang="zh-CN" altLang="en-US" sz="2400" b="1">
                <a:latin typeface="微软雅黑" panose="020B0503020204020204" pitchFamily="34" charset="-122"/>
                <a:ea typeface="微软雅黑" panose="020B0503020204020204" pitchFamily="34" charset="-122"/>
                <a:sym typeface="+mn-ea"/>
              </a:rPr>
              <a:t>线性加权</a:t>
            </a:r>
            <a:r>
              <a:rPr lang="zh-CN" altLang="en-US" sz="2400">
                <a:latin typeface="微软雅黑" panose="020B0503020204020204" pitchFamily="34" charset="-122"/>
                <a:ea typeface="微软雅黑" panose="020B0503020204020204" pitchFamily="34" charset="-122"/>
                <a:sym typeface="+mn-ea"/>
              </a:rPr>
              <a:t>分配到相邻的两个</a:t>
            </a:r>
            <a:r>
              <a:rPr lang="en-US" altLang="zh-CN" sz="2400">
                <a:latin typeface="微软雅黑" panose="020B0503020204020204" pitchFamily="34" charset="-122"/>
                <a:ea typeface="微软雅黑" panose="020B0503020204020204" pitchFamily="34" charset="-122"/>
                <a:sym typeface="+mn-ea"/>
              </a:rPr>
              <a:t>bin</a:t>
            </a:r>
            <a:r>
              <a:rPr lang="zh-CN" altLang="en-US" sz="2400">
                <a:latin typeface="微软雅黑" panose="020B0503020204020204" pitchFamily="34" charset="-122"/>
                <a:ea typeface="微软雅黑" panose="020B0503020204020204" pitchFamily="34" charset="-122"/>
                <a:sym typeface="+mn-ea"/>
              </a:rPr>
              <a:t>中</a:t>
            </a:r>
            <a:endParaRPr lang="zh-CN" altLang="en-US" sz="2400">
              <a:latin typeface="微软雅黑" panose="020B0503020204020204" pitchFamily="34" charset="-122"/>
              <a:ea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a:latin typeface="微软雅黑" panose="020B0503020204020204" pitchFamily="34" charset="-122"/>
                <a:ea typeface="微软雅黑" panose="020B0503020204020204" pitchFamily="34" charset="-122"/>
                <a:sym typeface="+mn-ea"/>
              </a:rPr>
              <a:t>对每个像素</a:t>
            </a:r>
            <a:r>
              <a:rPr lang="zh-CN" altLang="en-US" sz="2400">
                <a:latin typeface="微软雅黑" panose="020B0503020204020204" pitchFamily="34" charset="-122"/>
                <a:ea typeface="微软雅黑" panose="020B0503020204020204" pitchFamily="34" charset="-122"/>
                <a:sym typeface="+mn-ea"/>
              </a:rPr>
              <a:t>梯度进行统计即得到梯度方向直方图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8" name="图片 7"/>
          <p:cNvPicPr>
            <a:picLocks noChangeAspect="1"/>
          </p:cNvPicPr>
          <p:nvPr/>
        </p:nvPicPr>
        <p:blipFill>
          <a:blip r:embed="rId4"/>
          <a:srcRect t="13532" r="7502"/>
          <a:stretch>
            <a:fillRect/>
          </a:stretch>
        </p:blipFill>
        <p:spPr>
          <a:xfrm>
            <a:off x="8413115" y="3633470"/>
            <a:ext cx="3374390" cy="27590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392" y="118745"/>
            <a:ext cx="10959008" cy="1028700"/>
          </a:xfrm>
        </p:spPr>
        <p:txBody>
          <a:bodyPr/>
          <a:lstStyle/>
          <a:p>
            <a:pPr algn="l"/>
            <a:r>
              <a:rPr lang="zh-CN" altLang="en-US" sz="4000" dirty="0"/>
              <a:t>实验四：目标检测</a:t>
            </a:r>
            <a:endParaRPr lang="zh-CN" altLang="en-US" sz="4000" dirty="0"/>
          </a:p>
        </p:txBody>
      </p:sp>
      <p:sp>
        <p:nvSpPr>
          <p:cNvPr id="4" name="Date Placeholder 3"/>
          <p:cNvSpPr>
            <a:spLocks noGrp="1"/>
          </p:cNvSpPr>
          <p:nvPr>
            <p:ph type="dt" sz="half" idx="10"/>
          </p:nvPr>
        </p:nvSpPr>
        <p:spPr>
          <a:xfrm>
            <a:off x="8698403" y="6381328"/>
            <a:ext cx="3302000" cy="476249"/>
          </a:xfrm>
        </p:spPr>
        <p:txBody>
          <a:bodyPr/>
          <a:lstStyle/>
          <a:p>
            <a:pPr defTabSz="1097280" fontAlgn="base">
              <a:spcBef>
                <a:spcPct val="0"/>
              </a:spcBef>
              <a:spcAft>
                <a:spcPct val="0"/>
              </a:spcAft>
              <a:defRPr/>
            </a:pPr>
            <a:fld id="{7798C240-34E5-4315-A60F-F85A5EE3125A}" type="datetime1">
              <a:rPr lang="zh-CN" altLang="en-US" sz="1400">
                <a:solidFill>
                  <a:srgbClr val="696464"/>
                </a:solidFill>
                <a:latin typeface="Times New Roman" panose="02020603050405020304" charset="0"/>
                <a:ea typeface="宋体" panose="02010600030101010101" pitchFamily="2" charset="-122"/>
              </a:rPr>
            </a:fld>
            <a:endParaRPr lang="en-US" altLang="zh-CN" sz="1400" dirty="0">
              <a:solidFill>
                <a:srgbClr val="696464"/>
              </a:solidFill>
              <a:latin typeface="Times New Roman" panose="02020603050405020304" charset="0"/>
              <a:ea typeface="宋体" panose="02010600030101010101" pitchFamily="2" charset="-122"/>
            </a:endParaRPr>
          </a:p>
        </p:txBody>
      </p:sp>
      <p:sp>
        <p:nvSpPr>
          <p:cNvPr id="5" name="Footer Placeholder 4"/>
          <p:cNvSpPr>
            <a:spLocks noGrp="1"/>
          </p:cNvSpPr>
          <p:nvPr>
            <p:ph type="ftr" sz="quarter" idx="11"/>
          </p:nvPr>
        </p:nvSpPr>
        <p:spPr>
          <a:xfrm>
            <a:off x="911424" y="6402237"/>
            <a:ext cx="5283200" cy="457200"/>
          </a:xfrm>
        </p:spPr>
        <p:txBody>
          <a:bodyPr/>
          <a:lstStyle/>
          <a:p>
            <a:pPr defTabSz="1097280" fontAlgn="base">
              <a:spcBef>
                <a:spcPct val="0"/>
              </a:spcBef>
              <a:spcAft>
                <a:spcPct val="0"/>
              </a:spcAft>
              <a:defRPr/>
            </a:pPr>
            <a:r>
              <a:rPr lang="zh-CN" altLang="en-US" sz="1400" dirty="0">
                <a:solidFill>
                  <a:srgbClr val="696464"/>
                </a:solidFill>
                <a:latin typeface="Times New Roman" panose="02020603050405020304" charset="0"/>
                <a:ea typeface="宋体" panose="02010600030101010101" pitchFamily="2" charset="-122"/>
              </a:rPr>
              <a:t>智能与计算学部</a:t>
            </a:r>
            <a:endParaRPr lang="en-US" altLang="zh-CN" sz="1400" dirty="0">
              <a:solidFill>
                <a:srgbClr val="696464"/>
              </a:solidFill>
              <a:latin typeface="Times New Roman" panose="02020603050405020304" charset="0"/>
              <a:ea typeface="宋体" panose="02010600030101010101" pitchFamily="2" charset="-122"/>
            </a:endParaRPr>
          </a:p>
        </p:txBody>
      </p:sp>
      <p:sp>
        <p:nvSpPr>
          <p:cNvPr id="6" name="Slide Number Placeholder 5"/>
          <p:cNvSpPr>
            <a:spLocks noGrp="1"/>
          </p:cNvSpPr>
          <p:nvPr>
            <p:ph type="sldNum" sz="quarter" idx="12"/>
          </p:nvPr>
        </p:nvSpPr>
        <p:spPr>
          <a:xfrm>
            <a:off x="194733" y="6400377"/>
            <a:ext cx="609600" cy="457200"/>
          </a:xfrm>
        </p:spPr>
        <p:txBody>
          <a:bodyPr/>
          <a:lstStyle/>
          <a:p>
            <a:pPr defTabSz="1097280" fontAlgn="base">
              <a:spcBef>
                <a:spcPct val="0"/>
              </a:spcBef>
              <a:spcAft>
                <a:spcPct val="0"/>
              </a:spcAft>
              <a:defRPr/>
            </a:pPr>
            <a:fld id="{BD75371B-78B0-4DB1-8223-90A7C34FE8C5}" type="slidenum">
              <a:rPr lang="en-US" altLang="zh-CN" sz="1400">
                <a:latin typeface="Times New Roman" panose="02020603050405020304" charset="0"/>
                <a:ea typeface="幼圆" panose="02010509060101010101" pitchFamily="49" charset="-122"/>
                <a:cs typeface="Times New Roman" panose="02020603050405020304" charset="0"/>
              </a:rPr>
            </a:fld>
            <a:endParaRPr lang="en-US" altLang="zh-CN" sz="1400" dirty="0">
              <a:latin typeface="Times New Roman" panose="02020603050405020304" charset="0"/>
              <a:ea typeface="幼圆" panose="02010509060101010101" pitchFamily="49" charset="-122"/>
              <a:cs typeface="Times New Roman" panose="02020603050405020304" charset="0"/>
            </a:endParaRPr>
          </a:p>
        </p:txBody>
      </p:sp>
      <p:sp>
        <p:nvSpPr>
          <p:cNvPr id="8" name="内容占位符 7"/>
          <p:cNvSpPr>
            <a:spLocks noGrp="1"/>
          </p:cNvSpPr>
          <p:nvPr>
            <p:ph sz="quarter" idx="1"/>
          </p:nvPr>
        </p:nvSpPr>
        <p:spPr>
          <a:xfrm>
            <a:off x="623570" y="1290955"/>
            <a:ext cx="10001885" cy="661035"/>
          </a:xfrm>
        </p:spPr>
        <p:txBody>
          <a:bodyPr/>
          <a:lstStyle/>
          <a:p>
            <a:pPr marL="0" indent="0">
              <a:lnSpc>
                <a:spcPct val="125000"/>
              </a:lnSpc>
              <a:buFont typeface="Wingdings" panose="05000000000000000000" pitchFamily="2" charset="2"/>
              <a:buNone/>
            </a:pPr>
            <a:r>
              <a:rPr lang="en-US" altLang="zh-CN" b="1" dirty="0">
                <a:sym typeface="+mn-ea"/>
              </a:rPr>
              <a:t>实现HOG</a:t>
            </a:r>
            <a:r>
              <a:rPr lang="zh-CN" altLang="en-US" b="1" dirty="0">
                <a:sym typeface="+mn-ea"/>
              </a:rPr>
              <a:t>特征提取</a:t>
            </a:r>
            <a:r>
              <a:rPr lang="en-US" altLang="zh-CN" b="1" dirty="0">
                <a:sym typeface="+mn-ea"/>
              </a:rPr>
              <a:t>（手动）-  计算各cell梯度直方图</a:t>
            </a:r>
            <a:endParaRPr lang="en-US" altLang="zh-CN" b="1" dirty="0">
              <a:sym typeface="+mn-ea"/>
            </a:endParaRPr>
          </a:p>
          <a:p>
            <a:pPr marL="0" indent="0">
              <a:lnSpc>
                <a:spcPct val="125000"/>
              </a:lnSpc>
              <a:buFont typeface="Wingdings" panose="05000000000000000000" pitchFamily="2" charset="2"/>
              <a:buNone/>
            </a:pPr>
            <a:endParaRPr lang="zh-CN" altLang="en-US" b="1" dirty="0">
              <a:sym typeface="+mn-ea"/>
            </a:endParaRPr>
          </a:p>
        </p:txBody>
      </p:sp>
      <p:pic>
        <p:nvPicPr>
          <p:cNvPr id="3" name="图片 2"/>
          <p:cNvPicPr>
            <a:picLocks noChangeAspect="1"/>
          </p:cNvPicPr>
          <p:nvPr/>
        </p:nvPicPr>
        <p:blipFill>
          <a:blip r:embed="rId1"/>
          <a:srcRect r="6007"/>
          <a:stretch>
            <a:fillRect/>
          </a:stretch>
        </p:blipFill>
        <p:spPr>
          <a:xfrm>
            <a:off x="5356225" y="2060575"/>
            <a:ext cx="6786245" cy="4248150"/>
          </a:xfrm>
          <a:prstGeom prst="rect">
            <a:avLst/>
          </a:prstGeom>
        </p:spPr>
      </p:pic>
      <p:sp>
        <p:nvSpPr>
          <p:cNvPr id="15" name="文本框 14"/>
          <p:cNvSpPr txBox="1"/>
          <p:nvPr>
            <p:custDataLst>
              <p:tags r:id="rId2"/>
            </p:custDataLst>
          </p:nvPr>
        </p:nvSpPr>
        <p:spPr>
          <a:xfrm>
            <a:off x="695325" y="2060575"/>
            <a:ext cx="4957445" cy="4563110"/>
          </a:xfrm>
          <a:prstGeom prst="rect">
            <a:avLst/>
          </a:prstGeom>
          <a:noFill/>
        </p:spPr>
        <p:txBody>
          <a:bodyPr wrap="square" rtlCol="0" anchor="t">
            <a:noAutofit/>
          </a:bodyPr>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初始化方向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直方图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遍历每个</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像素</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获取每个像素梯度强度和</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方向</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角度分配到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bin</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梯度幅度加权分配到</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bin</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中</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342900" indent="-342900" fontAlgn="auto">
              <a:lnSpc>
                <a:spcPct val="150000"/>
              </a:lnSpc>
              <a:buClr>
                <a:srgbClr val="D34817"/>
              </a:buClr>
              <a:buFont typeface="Wingdings" panose="05000000000000000000" charset="0"/>
              <a:buChar char=""/>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返回方向</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直方图</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DIAGRAM_VIRTUALLY_FRAME" val="{&quot;height&quot;:327.3,&quot;left&quot;:49.05,&quot;top&quot;:151.95,&quot;width&quot;:696.85}"/>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DIAGRAM_VIRTUALLY_FRAME" val="{&quot;height&quot;:327.3,&quot;left&quot;:49.05,&quot;top&quot;:151.95,&quot;width&quot;:696.85}"/>
</p:tagLst>
</file>

<file path=ppt/tags/tag6.xml><?xml version="1.0" encoding="utf-8"?>
<p:tagLst xmlns:p="http://schemas.openxmlformats.org/presentationml/2006/main">
  <p:tag name="KSO_WM_DIAGRAM_VIRTUALLY_FRAME" val="{&quot;height&quot;:327.3,&quot;left&quot;:49.05,&quot;top&quot;:151.95,&quot;width&quot;:696.85}"/>
</p:tagLst>
</file>

<file path=ppt/tags/tag7.xml><?xml version="1.0" encoding="utf-8"?>
<p:tagLst xmlns:p="http://schemas.openxmlformats.org/presentationml/2006/main">
  <p:tag name="KSO_WM_DIAGRAM_VIRTUALLY_FRAME" val="{&quot;height&quot;:327.3,&quot;left&quot;:49.05,&quot;top&quot;:151.95,&quot;width&quot;:696.85}"/>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2.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6126</Words>
  <Application>WPS 演示</Application>
  <PresentationFormat>宽屏</PresentationFormat>
  <Paragraphs>710</Paragraphs>
  <Slides>42</Slides>
  <Notes>17</Notes>
  <HiddenSlides>0</HiddenSlides>
  <MMClips>1</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42</vt:i4>
      </vt:variant>
    </vt:vector>
  </HeadingPairs>
  <TitlesOfParts>
    <vt:vector size="65" baseType="lpstr">
      <vt:lpstr>Arial</vt:lpstr>
      <vt:lpstr>宋体</vt:lpstr>
      <vt:lpstr>Wingdings</vt:lpstr>
      <vt:lpstr>Times</vt:lpstr>
      <vt:lpstr>Times New Roman</vt:lpstr>
      <vt:lpstr>Franklin Gothic Book</vt:lpstr>
      <vt:lpstr>幼圆</vt:lpstr>
      <vt:lpstr>Wingdings 2</vt:lpstr>
      <vt:lpstr>微软雅黑</vt:lpstr>
      <vt:lpstr>楷体</vt:lpstr>
      <vt:lpstr>Times</vt:lpstr>
      <vt:lpstr>华文楷体</vt:lpstr>
      <vt:lpstr>等线</vt:lpstr>
      <vt:lpstr>Wingdings</vt:lpstr>
      <vt:lpstr>Cambria Math</vt:lpstr>
      <vt:lpstr>Source Code Pro</vt:lpstr>
      <vt:lpstr>Segoe Print</vt:lpstr>
      <vt:lpstr>Perpetua</vt:lpstr>
      <vt:lpstr>Arial Unicode MS</vt:lpstr>
      <vt:lpstr>-apple-system</vt:lpstr>
      <vt:lpstr>Calibri</vt:lpstr>
      <vt:lpstr>平衡</vt:lpstr>
      <vt:lpstr>1_平衡</vt:lpstr>
      <vt:lpstr>数字图像处理</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lpstr>实验四：目标检测</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模式识别导论</dc:title>
  <dc:creator>jsxu</dc:creator>
  <cp:lastModifiedBy>尹红梅</cp:lastModifiedBy>
  <cp:revision>2630</cp:revision>
  <dcterms:created xsi:type="dcterms:W3CDTF">2024-11-18T08:44:00Z</dcterms:created>
  <dcterms:modified xsi:type="dcterms:W3CDTF">2025-01-03T09:45:12Z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97C9DAEFD989131D9081356767F3D942_43</vt:lpwstr>
  </property>
  <property fmtid="{D5CDD505-2E9C-101B-9397-08002B2CF9AE}" pid="3" name="KSOProductBuildVer">
    <vt:lpwstr>2052-12.1.0.19770</vt:lpwstr>
  </property>
</Properties>
</file>